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67" r:id="rId3"/>
    <p:sldId id="268" r:id="rId4"/>
    <p:sldId id="265" r:id="rId5"/>
    <p:sldId id="257" r:id="rId6"/>
    <p:sldId id="258" r:id="rId7"/>
    <p:sldId id="259" r:id="rId8"/>
    <p:sldId id="261" r:id="rId9"/>
    <p:sldId id="262" r:id="rId10"/>
    <p:sldId id="263" r:id="rId11"/>
    <p:sldId id="266" r:id="rId12"/>
    <p:sldId id="264" r:id="rId13"/>
    <p:sldId id="316" r:id="rId14"/>
    <p:sldId id="317" r:id="rId15"/>
    <p:sldId id="269" r:id="rId16"/>
    <p:sldId id="272" r:id="rId17"/>
    <p:sldId id="273" r:id="rId18"/>
    <p:sldId id="271" r:id="rId19"/>
    <p:sldId id="274" r:id="rId20"/>
    <p:sldId id="275" r:id="rId21"/>
    <p:sldId id="27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8C6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03" autoAdjust="0"/>
    <p:restoredTop sz="85665" autoAdjust="0"/>
  </p:normalViewPr>
  <p:slideViewPr>
    <p:cSldViewPr snapToGrid="0" snapToObjects="1">
      <p:cViewPr varScale="1">
        <p:scale>
          <a:sx n="81" d="100"/>
          <a:sy n="81" d="100"/>
        </p:scale>
        <p:origin x="45" y="12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804DE4-4CDE-5043-95F8-297FAED2FA85}" type="datetimeFigureOut">
              <a:rPr lang="en-US" smtClean="0"/>
              <a:t>12/8/2019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4847DF-6612-BE49-9021-2571CA1B61CC}" type="slidenum">
              <a:rPr lang="en-US" smtClean="0"/>
              <a:t>‹#›</a:t>
            </a:fld>
            <a:endParaRPr lang="en-US"/>
          </a:p>
        </p:txBody>
      </p:sp>
    </p:spTree>
    <p:extLst>
      <p:ext uri="{BB962C8B-B14F-4D97-AF65-F5344CB8AC3E}">
        <p14:creationId xmlns:p14="http://schemas.microsoft.com/office/powerpoint/2010/main" val="1498448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54847DF-6612-BE49-9021-2571CA1B61CC}" type="slidenum">
              <a:rPr lang="en-US" smtClean="0"/>
              <a:t>1</a:t>
            </a:fld>
            <a:endParaRPr lang="en-US"/>
          </a:p>
        </p:txBody>
      </p:sp>
    </p:spTree>
    <p:extLst>
      <p:ext uri="{BB962C8B-B14F-4D97-AF65-F5344CB8AC3E}">
        <p14:creationId xmlns:p14="http://schemas.microsoft.com/office/powerpoint/2010/main" val="885564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54847DF-6612-BE49-9021-2571CA1B61CC}" type="slidenum">
              <a:rPr lang="en-US" smtClean="0"/>
              <a:t>3</a:t>
            </a:fld>
            <a:endParaRPr lang="en-US"/>
          </a:p>
        </p:txBody>
      </p:sp>
    </p:spTree>
    <p:extLst>
      <p:ext uri="{BB962C8B-B14F-4D97-AF65-F5344CB8AC3E}">
        <p14:creationId xmlns:p14="http://schemas.microsoft.com/office/powerpoint/2010/main" val="34553651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Recap of</a:t>
            </a:r>
            <a:r>
              <a:rPr lang="en-US" baseline="0" dirty="0"/>
              <a:t> the example from chapter 1 of Martin Fowler’s Refactoring book. </a:t>
            </a:r>
            <a:endParaRPr lang="en-US" dirty="0"/>
          </a:p>
        </p:txBody>
      </p:sp>
      <p:sp>
        <p:nvSpPr>
          <p:cNvPr id="4" name="Slide Number Placeholder 3"/>
          <p:cNvSpPr>
            <a:spLocks noGrp="1"/>
          </p:cNvSpPr>
          <p:nvPr>
            <p:ph type="sldNum" sz="quarter" idx="10"/>
          </p:nvPr>
        </p:nvSpPr>
        <p:spPr/>
        <p:txBody>
          <a:bodyPr/>
          <a:lstStyle/>
          <a:p>
            <a:pPr>
              <a:defRPr/>
            </a:pPr>
            <a:fld id="{1D421821-41D6-8F4A-BFD8-93352A7B7AAC}" type="slidenum">
              <a:rPr lang="en-GB" smtClean="0"/>
              <a:pPr>
                <a:defRPr/>
              </a:pPr>
              <a:t>8</a:t>
            </a:fld>
            <a:endParaRPr lang="en-GB"/>
          </a:p>
        </p:txBody>
      </p:sp>
    </p:spTree>
    <p:extLst>
      <p:ext uri="{BB962C8B-B14F-4D97-AF65-F5344CB8AC3E}">
        <p14:creationId xmlns:p14="http://schemas.microsoft.com/office/powerpoint/2010/main" val="1668152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421821-41D6-8F4A-BFD8-93352A7B7AAC}" type="slidenum">
              <a:rPr lang="en-GB" smtClean="0"/>
              <a:pPr>
                <a:defRPr/>
              </a:pPr>
              <a:t>9</a:t>
            </a:fld>
            <a:endParaRPr lang="en-GB"/>
          </a:p>
        </p:txBody>
      </p:sp>
    </p:spTree>
    <p:extLst>
      <p:ext uri="{BB962C8B-B14F-4D97-AF65-F5344CB8AC3E}">
        <p14:creationId xmlns:p14="http://schemas.microsoft.com/office/powerpoint/2010/main" val="251858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1D421821-41D6-8F4A-BFD8-93352A7B7AAC}" type="slidenum">
              <a:rPr lang="en-GB" smtClean="0"/>
              <a:pPr>
                <a:defRPr/>
              </a:pPr>
              <a:t>10</a:t>
            </a:fld>
            <a:endParaRPr lang="en-GB"/>
          </a:p>
        </p:txBody>
      </p:sp>
    </p:spTree>
    <p:extLst>
      <p:ext uri="{BB962C8B-B14F-4D97-AF65-F5344CB8AC3E}">
        <p14:creationId xmlns:p14="http://schemas.microsoft.com/office/powerpoint/2010/main" val="1645833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normally talk about Test-Driven Development as a testing technique that builds up a set of tests. That is good as a way to specify what the system is capable of – issue of living documentation – and also supports future refactoring.</a:t>
            </a:r>
          </a:p>
          <a:p>
            <a:endParaRPr lang="en-US" dirty="0"/>
          </a:p>
          <a:p>
            <a:r>
              <a:rPr lang="en-US" dirty="0"/>
              <a:t>Is that its primary focus? </a:t>
            </a:r>
          </a:p>
          <a:p>
            <a:endParaRPr lang="en-US" dirty="0"/>
          </a:p>
          <a:p>
            <a:r>
              <a:rPr lang="en-US" dirty="0"/>
              <a:t>This quote from Ward Cunningham (one of the signatories on the Agile Manifesto and worked on XP with Kent Beck), suggests not. </a:t>
            </a:r>
          </a:p>
          <a:p>
            <a:endParaRPr lang="en-US" dirty="0"/>
          </a:p>
          <a:p>
            <a:r>
              <a:rPr lang="en-US" dirty="0"/>
              <a:t>Ask the questions to think about this issue – a couple of minutes for discussion and then invite comments. [There is the possibility that similar points were raised in the earlier discussion. If so, this is a space to review that and carry on to the next slide.]</a:t>
            </a:r>
          </a:p>
        </p:txBody>
      </p:sp>
      <p:sp>
        <p:nvSpPr>
          <p:cNvPr id="4" name="Slide Number Placeholder 3"/>
          <p:cNvSpPr>
            <a:spLocks noGrp="1"/>
          </p:cNvSpPr>
          <p:nvPr>
            <p:ph type="sldNum" sz="quarter" idx="5"/>
          </p:nvPr>
        </p:nvSpPr>
        <p:spPr/>
        <p:txBody>
          <a:bodyPr/>
          <a:lstStyle/>
          <a:p>
            <a:fld id="{FA39022D-B27B-3840-ABF4-4F9331FA6000}" type="slidenum">
              <a:rPr lang="en-US" smtClean="0"/>
              <a:t>13</a:t>
            </a:fld>
            <a:endParaRPr lang="en-US"/>
          </a:p>
        </p:txBody>
      </p:sp>
    </p:spTree>
    <p:extLst>
      <p:ext uri="{BB962C8B-B14F-4D97-AF65-F5344CB8AC3E}">
        <p14:creationId xmlns:p14="http://schemas.microsoft.com/office/powerpoint/2010/main" val="34122457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TDD isn’t a testing technique, then what is it? Kent Beck highlights two aspects: Analysis and Design. </a:t>
            </a:r>
          </a:p>
          <a:p>
            <a:endParaRPr lang="en-US" dirty="0"/>
          </a:p>
          <a:p>
            <a:r>
              <a:rPr lang="en-US" dirty="0"/>
              <a:t>The value is the time taken to think: For analysis, it is the chance to think further about how a story becomes a set of features. Within XP, there would be the opportunity for discussion with the client. TDD might prompt some of that discussion, but it also forces the developers to think further about what is needed for the story. </a:t>
            </a:r>
          </a:p>
          <a:p>
            <a:endParaRPr lang="en-US" dirty="0"/>
          </a:p>
          <a:p>
            <a:r>
              <a:rPr lang="en-US" dirty="0"/>
              <a:t>Kent Beck does say elsewhere “If you can’t write a test to say what should happen, do you understand the new functionality well enough?”</a:t>
            </a:r>
          </a:p>
          <a:p>
            <a:endParaRPr lang="en-US" dirty="0"/>
          </a:p>
          <a:p>
            <a:r>
              <a:rPr lang="en-US" dirty="0"/>
              <a:t>It is a similar issue for design. If you are going to write a unit test, you need to know which part of the system is going to be tested. That forces discussion and decision about where the new code will be – so prompting discussion about the design. </a:t>
            </a:r>
          </a:p>
          <a:p>
            <a:endParaRPr lang="en-US" dirty="0"/>
          </a:p>
          <a:p>
            <a:r>
              <a:rPr lang="en-US" dirty="0"/>
              <a:t>[If time: could mention that if we link this to Pair Programming in XP, we are moving beyond an individual preparing the analysis and design, but prompting the pair to discuss the analysis and design, so getting a more rounded view].</a:t>
            </a:r>
          </a:p>
        </p:txBody>
      </p:sp>
      <p:sp>
        <p:nvSpPr>
          <p:cNvPr id="4" name="Slide Number Placeholder 3"/>
          <p:cNvSpPr>
            <a:spLocks noGrp="1"/>
          </p:cNvSpPr>
          <p:nvPr>
            <p:ph type="sldNum" sz="quarter" idx="5"/>
          </p:nvPr>
        </p:nvSpPr>
        <p:spPr/>
        <p:txBody>
          <a:bodyPr/>
          <a:lstStyle/>
          <a:p>
            <a:fld id="{FA39022D-B27B-3840-ABF4-4F9331FA6000}" type="slidenum">
              <a:rPr lang="en-US" smtClean="0"/>
              <a:t>14</a:t>
            </a:fld>
            <a:endParaRPr lang="en-US"/>
          </a:p>
        </p:txBody>
      </p:sp>
    </p:spTree>
    <p:extLst>
      <p:ext uri="{BB962C8B-B14F-4D97-AF65-F5344CB8AC3E}">
        <p14:creationId xmlns:p14="http://schemas.microsoft.com/office/powerpoint/2010/main" val="2259868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54847DF-6612-BE49-9021-2571CA1B61CC}" type="slidenum">
              <a:rPr lang="en-US" smtClean="0"/>
              <a:t>17</a:t>
            </a:fld>
            <a:endParaRPr lang="en-US"/>
          </a:p>
        </p:txBody>
      </p:sp>
    </p:spTree>
    <p:extLst>
      <p:ext uri="{BB962C8B-B14F-4D97-AF65-F5344CB8AC3E}">
        <p14:creationId xmlns:p14="http://schemas.microsoft.com/office/powerpoint/2010/main" val="3981252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Rectangle 7"/>
          <p:cNvSpPr/>
          <p:nvPr userDrawn="1"/>
        </p:nvSpPr>
        <p:spPr>
          <a:xfrm>
            <a:off x="1" y="3629819"/>
            <a:ext cx="12192000" cy="3255962"/>
          </a:xfrm>
          <a:prstGeom prst="rect">
            <a:avLst/>
          </a:prstGeom>
          <a:solidFill>
            <a:srgbClr val="B8C6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1" y="0"/>
            <a:ext cx="12192000" cy="350996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endParaRPr lang="en-US" dirty="0">
              <a:solidFill>
                <a:schemeClr val="lt1">
                  <a:alpha val="30000"/>
                </a:schemeClr>
              </a:solidFill>
            </a:endParaRPr>
          </a:p>
        </p:txBody>
      </p:sp>
      <p:sp>
        <p:nvSpPr>
          <p:cNvPr id="6" name="Slide Number Placeholder 5"/>
          <p:cNvSpPr>
            <a:spLocks noGrp="1"/>
          </p:cNvSpPr>
          <p:nvPr>
            <p:ph type="sldNum" sz="quarter" idx="12"/>
          </p:nvPr>
        </p:nvSpPr>
        <p:spPr/>
        <p:txBody>
          <a:bodyPr/>
          <a:lstStyle/>
          <a:p>
            <a:fld id="{D90AFF93-45AE-CC4D-A56A-612CB3C1AB5C}" type="slidenum">
              <a:rPr lang="en-US" smtClean="0"/>
              <a:t>‹#›</a:t>
            </a:fld>
            <a:endParaRPr lang="en-US"/>
          </a:p>
        </p:txBody>
      </p:sp>
      <p:sp>
        <p:nvSpPr>
          <p:cNvPr id="9" name="TextBox 8"/>
          <p:cNvSpPr txBox="1"/>
          <p:nvPr userDrawn="1"/>
        </p:nvSpPr>
        <p:spPr>
          <a:xfrm>
            <a:off x="511834" y="191849"/>
            <a:ext cx="11168331" cy="369332"/>
          </a:xfrm>
          <a:prstGeom prst="rect">
            <a:avLst/>
          </a:prstGeom>
          <a:noFill/>
        </p:spPr>
        <p:txBody>
          <a:bodyPr wrap="square" rtlCol="0">
            <a:spAutoFit/>
          </a:bodyPr>
          <a:lstStyle/>
          <a:p>
            <a:pPr algn="ctr"/>
            <a:r>
              <a:rPr lang="en-US" b="1" dirty="0">
                <a:solidFill>
                  <a:schemeClr val="bg1"/>
                </a:solidFill>
              </a:rPr>
              <a:t>Software Quality Assurance and Testing (SQAT)</a:t>
            </a:r>
          </a:p>
        </p:txBody>
      </p:sp>
      <p:sp>
        <p:nvSpPr>
          <p:cNvPr id="3" name="Subtitle 2"/>
          <p:cNvSpPr>
            <a:spLocks noGrp="1"/>
          </p:cNvSpPr>
          <p:nvPr>
            <p:ph type="subTitle" idx="1" hasCustomPrompt="1"/>
          </p:nvPr>
        </p:nvSpPr>
        <p:spPr>
          <a:xfrm>
            <a:off x="511834" y="3602038"/>
            <a:ext cx="11168332" cy="1655762"/>
          </a:xfrm>
        </p:spPr>
        <p:txBody>
          <a:bodyPr>
            <a:normAutofit/>
          </a:bodyPr>
          <a:lstStyle>
            <a:lvl1pPr marL="0" indent="0" algn="ctr">
              <a:buNone/>
              <a:defRPr sz="40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Enter subtitle</a:t>
            </a:r>
          </a:p>
        </p:txBody>
      </p:sp>
      <p:sp>
        <p:nvSpPr>
          <p:cNvPr id="2" name="Title 1"/>
          <p:cNvSpPr>
            <a:spLocks noGrp="1"/>
          </p:cNvSpPr>
          <p:nvPr>
            <p:ph type="ctrTitle"/>
          </p:nvPr>
        </p:nvSpPr>
        <p:spPr>
          <a:xfrm>
            <a:off x="511834" y="1122363"/>
            <a:ext cx="11168332" cy="2387600"/>
          </a:xfrm>
        </p:spPr>
        <p:txBody>
          <a:bodyPr anchor="b">
            <a:noAutofit/>
          </a:bodyPr>
          <a:lstStyle>
            <a:lvl1pPr algn="ctr">
              <a:defRPr sz="88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1472825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0331813-3A8C-5346-B5A4-456F7787B89E}" type="datetime1">
              <a:rPr lang="en-GB" smtClean="0"/>
              <a:t>08/12/2019</a:t>
            </a:fld>
            <a:endParaRPr lang="en-US"/>
          </a:p>
        </p:txBody>
      </p:sp>
      <p:sp>
        <p:nvSpPr>
          <p:cNvPr id="6" name="Slide Number Placeholder 5"/>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1937896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05BD9B-A8F0-EF46-98B9-0281BA47DB16}" type="datetime1">
              <a:rPr lang="en-GB" smtClean="0"/>
              <a:t>08/12/2019</a:t>
            </a:fld>
            <a:endParaRPr lang="en-US"/>
          </a:p>
        </p:txBody>
      </p:sp>
      <p:sp>
        <p:nvSpPr>
          <p:cNvPr id="6" name="Slide Number Placeholder 5"/>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1483972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49AFB22-9DB7-E14E-A44E-6C20AC2D0FB2}" type="datetime1">
              <a:rPr lang="en-GB" smtClean="0"/>
              <a:t>08/12/2019</a:t>
            </a:fld>
            <a:endParaRPr lang="en-US"/>
          </a:p>
        </p:txBody>
      </p:sp>
      <p:sp>
        <p:nvSpPr>
          <p:cNvPr id="7" name="Slide Number Placeholder 6"/>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249084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610BFCD-91A4-FC4B-9858-9F0E378B66FA}" type="datetime1">
              <a:rPr lang="en-GB" smtClean="0"/>
              <a:t>08/12/2019</a:t>
            </a:fld>
            <a:endParaRPr lang="en-US"/>
          </a:p>
        </p:txBody>
      </p:sp>
      <p:sp>
        <p:nvSpPr>
          <p:cNvPr id="9" name="Slide Number Placeholder 8"/>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911781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C81789-1553-B143-8BEF-7D6CF2C3ED7F}" type="datetime1">
              <a:rPr lang="en-GB" smtClean="0"/>
              <a:t>08/12/2019</a:t>
            </a:fld>
            <a:endParaRPr lang="en-US"/>
          </a:p>
        </p:txBody>
      </p:sp>
      <p:sp>
        <p:nvSpPr>
          <p:cNvPr id="5" name="Slide Number Placeholder 4"/>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20223870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D83666-2F38-754B-A95E-FF10B05F389B}" type="datetime1">
              <a:rPr lang="en-GB" smtClean="0"/>
              <a:t>08/12/2019</a:t>
            </a:fld>
            <a:endParaRPr lang="en-US"/>
          </a:p>
        </p:txBody>
      </p:sp>
      <p:sp>
        <p:nvSpPr>
          <p:cNvPr id="4" name="Slide Number Placeholder 3"/>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2035938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58D855-0D6E-0947-9D0A-1694EC6BF301}" type="datetime1">
              <a:rPr lang="en-GB" smtClean="0"/>
              <a:t>08/12/2019</a:t>
            </a:fld>
            <a:endParaRPr lang="en-US"/>
          </a:p>
        </p:txBody>
      </p:sp>
      <p:sp>
        <p:nvSpPr>
          <p:cNvPr id="7" name="Slide Number Placeholder 6"/>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20274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D56CFD-CF95-D44F-9ECC-64100AFDA7CB}" type="datetime1">
              <a:rPr lang="en-GB" smtClean="0"/>
              <a:t>08/12/2019</a:t>
            </a:fld>
            <a:endParaRPr lang="en-US"/>
          </a:p>
        </p:txBody>
      </p:sp>
      <p:sp>
        <p:nvSpPr>
          <p:cNvPr id="7" name="Slide Number Placeholder 6"/>
          <p:cNvSpPr>
            <a:spLocks noGrp="1"/>
          </p:cNvSpPr>
          <p:nvPr>
            <p:ph type="sldNum" sz="quarter" idx="12"/>
          </p:nvPr>
        </p:nvSpPr>
        <p:spPr/>
        <p:txBody>
          <a:bodyPr/>
          <a:lstStyle/>
          <a:p>
            <a:fld id="{D90AFF93-45AE-CC4D-A56A-612CB3C1AB5C}" type="slidenum">
              <a:rPr lang="en-US" smtClean="0"/>
              <a:t>‹#›</a:t>
            </a:fld>
            <a:endParaRPr lang="en-US"/>
          </a:p>
        </p:txBody>
      </p:sp>
    </p:spTree>
    <p:extLst>
      <p:ext uri="{BB962C8B-B14F-4D97-AF65-F5344CB8AC3E}">
        <p14:creationId xmlns:p14="http://schemas.microsoft.com/office/powerpoint/2010/main" val="1450113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7" name="Rectangle 6"/>
          <p:cNvSpPr/>
          <p:nvPr userDrawn="1"/>
        </p:nvSpPr>
        <p:spPr>
          <a:xfrm>
            <a:off x="0" y="6176963"/>
            <a:ext cx="12192000" cy="681037"/>
          </a:xfrm>
          <a:prstGeom prst="rect">
            <a:avLst/>
          </a:prstGeom>
          <a:solidFill>
            <a:srgbClr val="B8C6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48573" y="244354"/>
            <a:ext cx="11369615"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48573" y="1704854"/>
            <a:ext cx="11369615"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357666" y="6328411"/>
            <a:ext cx="1992702" cy="378139"/>
          </a:xfrm>
          <a:prstGeom prst="rect">
            <a:avLst/>
          </a:prstGeom>
        </p:spPr>
        <p:txBody>
          <a:bodyPr vert="horz" lIns="91440" tIns="45720" rIns="91440" bIns="45720" rtlCol="0" anchor="ctr"/>
          <a:lstStyle>
            <a:lvl1pPr algn="l">
              <a:defRPr sz="1600" b="1">
                <a:solidFill>
                  <a:schemeClr val="bg1"/>
                </a:solidFill>
              </a:defRPr>
            </a:lvl1pPr>
          </a:lstStyle>
          <a:p>
            <a:fld id="{6511CBB4-DC95-B640-97DB-EA84B617D84B}" type="datetime1">
              <a:rPr lang="en-GB" smtClean="0"/>
              <a:t>08/12/2019</a:t>
            </a:fld>
            <a:endParaRPr lang="en-US"/>
          </a:p>
        </p:txBody>
      </p:sp>
      <p:sp>
        <p:nvSpPr>
          <p:cNvPr id="6" name="Slide Number Placeholder 5"/>
          <p:cNvSpPr>
            <a:spLocks noGrp="1"/>
          </p:cNvSpPr>
          <p:nvPr>
            <p:ph type="sldNum" sz="quarter" idx="4"/>
          </p:nvPr>
        </p:nvSpPr>
        <p:spPr>
          <a:xfrm>
            <a:off x="8610600" y="6356350"/>
            <a:ext cx="3207588" cy="365125"/>
          </a:xfrm>
          <a:prstGeom prst="rect">
            <a:avLst/>
          </a:prstGeom>
        </p:spPr>
        <p:txBody>
          <a:bodyPr vert="horz" lIns="91440" tIns="45720" rIns="91440" bIns="45720" rtlCol="0" anchor="ctr"/>
          <a:lstStyle>
            <a:lvl1pPr algn="r">
              <a:defRPr sz="1600" b="1">
                <a:solidFill>
                  <a:schemeClr val="bg1"/>
                </a:solidFill>
              </a:defRPr>
            </a:lvl1pPr>
          </a:lstStyle>
          <a:p>
            <a:fld id="{D90AFF93-45AE-CC4D-A56A-612CB3C1AB5C}" type="slidenum">
              <a:rPr lang="en-US" smtClean="0"/>
              <a:pPr/>
              <a:t>‹#›</a:t>
            </a:fld>
            <a:endParaRPr lang="en-US"/>
          </a:p>
        </p:txBody>
      </p:sp>
    </p:spTree>
    <p:extLst>
      <p:ext uri="{BB962C8B-B14F-4D97-AF65-F5344CB8AC3E}">
        <p14:creationId xmlns:p14="http://schemas.microsoft.com/office/powerpoint/2010/main" val="13762046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refactoring.com/catalo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Design, Testing and Agile</a:t>
            </a:r>
          </a:p>
        </p:txBody>
      </p:sp>
      <p:sp>
        <p:nvSpPr>
          <p:cNvPr id="3" name="Subtitle 2"/>
          <p:cNvSpPr>
            <a:spLocks noGrp="1"/>
          </p:cNvSpPr>
          <p:nvPr>
            <p:ph type="subTitle" idx="1"/>
          </p:nvPr>
        </p:nvSpPr>
        <p:spPr>
          <a:xfrm>
            <a:off x="511834" y="3602038"/>
            <a:ext cx="11168332" cy="778893"/>
          </a:xfrm>
        </p:spPr>
        <p:txBody>
          <a:bodyPr/>
          <a:lstStyle/>
          <a:p>
            <a:r>
              <a:rPr lang="en-US" dirty="0"/>
              <a:t>Chapter 9 (Part 2)</a:t>
            </a:r>
          </a:p>
        </p:txBody>
      </p:sp>
      <p:sp>
        <p:nvSpPr>
          <p:cNvPr id="5" name="Slide Number Placeholder 4"/>
          <p:cNvSpPr>
            <a:spLocks noGrp="1"/>
          </p:cNvSpPr>
          <p:nvPr>
            <p:ph type="sldNum" sz="quarter" idx="12"/>
          </p:nvPr>
        </p:nvSpPr>
        <p:spPr/>
        <p:txBody>
          <a:bodyPr/>
          <a:lstStyle/>
          <a:p>
            <a:fld id="{D90AFF93-45AE-CC4D-A56A-612CB3C1AB5C}" type="slidenum">
              <a:rPr lang="en-US" smtClean="0"/>
              <a:t>1</a:t>
            </a:fld>
            <a:endParaRPr lang="en-US"/>
          </a:p>
        </p:txBody>
      </p:sp>
    </p:spTree>
    <p:extLst>
      <p:ext uri="{BB962C8B-B14F-4D97-AF65-F5344CB8AC3E}">
        <p14:creationId xmlns:p14="http://schemas.microsoft.com/office/powerpoint/2010/main" val="18837304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4"/>
          <p:cNvSpPr>
            <a:spLocks noGrp="1"/>
          </p:cNvSpPr>
          <p:nvPr>
            <p:ph type="sldNum" sz="quarter" idx="10"/>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Times New Roman" charset="0"/>
                <a:ea typeface="ＭＳ Ｐゴシック" charset="0"/>
                <a:cs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A057832D-C862-084B-803A-5C6F0DA480BE}" type="slidenum">
              <a:rPr lang="en-GB" sz="1400">
                <a:solidFill>
                  <a:srgbClr val="000000"/>
                </a:solidFill>
              </a:rPr>
              <a:pPr eaLnBrk="1" hangingPunct="1"/>
              <a:t>10</a:t>
            </a:fld>
            <a:endParaRPr lang="en-GB" sz="1400" dirty="0">
              <a:solidFill>
                <a:srgbClr val="000000"/>
              </a:solidFill>
            </a:endParaRPr>
          </a:p>
        </p:txBody>
      </p:sp>
      <p:pic>
        <p:nvPicPr>
          <p:cNvPr id="6" name="Picture 5"/>
          <p:cNvPicPr>
            <a:picLocks noChangeAspect="1"/>
          </p:cNvPicPr>
          <p:nvPr/>
        </p:nvPicPr>
        <p:blipFill>
          <a:blip r:embed="rId3"/>
          <a:stretch>
            <a:fillRect/>
          </a:stretch>
        </p:blipFill>
        <p:spPr>
          <a:xfrm>
            <a:off x="1011362" y="256136"/>
            <a:ext cx="10018588" cy="2666486"/>
          </a:xfrm>
          <a:prstGeom prst="rect">
            <a:avLst/>
          </a:prstGeom>
          <a:effectLst>
            <a:glow rad="63500">
              <a:schemeClr val="accent4">
                <a:alpha val="75000"/>
              </a:schemeClr>
            </a:glow>
            <a:outerShdw blurRad="50800" dist="38100" dir="2700000" algn="br">
              <a:srgbClr val="000000">
                <a:alpha val="43000"/>
              </a:srgbClr>
            </a:outerShdw>
          </a:effectLst>
        </p:spPr>
      </p:pic>
      <p:pic>
        <p:nvPicPr>
          <p:cNvPr id="7" name="Picture 6"/>
          <p:cNvPicPr>
            <a:picLocks noChangeAspect="1"/>
          </p:cNvPicPr>
          <p:nvPr/>
        </p:nvPicPr>
        <p:blipFill>
          <a:blip r:embed="rId4"/>
          <a:stretch>
            <a:fillRect/>
          </a:stretch>
        </p:blipFill>
        <p:spPr>
          <a:xfrm>
            <a:off x="827212" y="3231605"/>
            <a:ext cx="10386888" cy="2787823"/>
          </a:xfrm>
          <a:prstGeom prst="rect">
            <a:avLst/>
          </a:prstGeom>
          <a:effectLst>
            <a:glow rad="63500">
              <a:schemeClr val="accent4">
                <a:alpha val="75000"/>
              </a:schemeClr>
            </a:glow>
          </a:effectLst>
        </p:spPr>
      </p:pic>
    </p:spTree>
    <p:extLst>
      <p:ext uri="{BB962C8B-B14F-4D97-AF65-F5344CB8AC3E}">
        <p14:creationId xmlns:p14="http://schemas.microsoft.com/office/powerpoint/2010/main" val="300364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4294967295"/>
          </p:nvPr>
        </p:nvSpPr>
        <p:spPr>
          <a:xfrm>
            <a:off x="448573" y="6356350"/>
            <a:ext cx="5658929" cy="365125"/>
          </a:xfrm>
          <a:prstGeom prst="rect">
            <a:avLst/>
          </a:prstGeom>
        </p:spPr>
        <p:txBody>
          <a:bodyPr/>
          <a:lstStyle/>
          <a:p>
            <a:r>
              <a:rPr lang="en-US" dirty="0"/>
              <a:t>Chapter 9: Design, Testing and Agile – Design Issues</a:t>
            </a:r>
          </a:p>
        </p:txBody>
      </p:sp>
      <p:sp>
        <p:nvSpPr>
          <p:cNvPr id="5" name="Slide Number Placeholder 4"/>
          <p:cNvSpPr>
            <a:spLocks noGrp="1"/>
          </p:cNvSpPr>
          <p:nvPr>
            <p:ph type="sldNum" sz="quarter" idx="12"/>
          </p:nvPr>
        </p:nvSpPr>
        <p:spPr/>
        <p:txBody>
          <a:bodyPr/>
          <a:lstStyle/>
          <a:p>
            <a:fld id="{81FF8363-EA71-3B4F-95CE-88CA3C0FA59B}" type="slidenum">
              <a:rPr lang="en-US" smtClean="0"/>
              <a:t>11</a:t>
            </a:fld>
            <a:endParaRPr lang="en-US"/>
          </a:p>
        </p:txBody>
      </p:sp>
      <p:sp>
        <p:nvSpPr>
          <p:cNvPr id="6" name="Oval 5"/>
          <p:cNvSpPr/>
          <p:nvPr/>
        </p:nvSpPr>
        <p:spPr>
          <a:xfrm>
            <a:off x="3773524" y="1482751"/>
            <a:ext cx="1224136" cy="1224136"/>
          </a:xfrm>
          <a:prstGeom prst="ellipse">
            <a:avLst/>
          </a:prstGeom>
          <a:solidFill>
            <a:srgbClr val="FF0000"/>
          </a:solidFill>
        </p:spPr>
        <p:style>
          <a:lnRef idx="0">
            <a:schemeClr val="accent6"/>
          </a:lnRef>
          <a:fillRef idx="3">
            <a:schemeClr val="accent6"/>
          </a:fillRef>
          <a:effectRef idx="3">
            <a:schemeClr val="accent6"/>
          </a:effectRef>
          <a:fontRef idx="minor">
            <a:schemeClr val="lt1"/>
          </a:fontRef>
        </p:style>
        <p:txBody>
          <a:bodyPr anchor="ctr"/>
          <a:lstStyle/>
          <a:p>
            <a:pPr algn="ctr">
              <a:defRPr/>
            </a:pPr>
            <a:endParaRPr lang="en-US" dirty="0"/>
          </a:p>
        </p:txBody>
      </p:sp>
      <p:sp>
        <p:nvSpPr>
          <p:cNvPr id="7" name="Oval 6"/>
          <p:cNvSpPr/>
          <p:nvPr/>
        </p:nvSpPr>
        <p:spPr>
          <a:xfrm>
            <a:off x="3773301" y="4507286"/>
            <a:ext cx="1223962" cy="1223962"/>
          </a:xfrm>
          <a:prstGeom prst="ellipse">
            <a:avLst/>
          </a:prstGeom>
          <a:solidFill>
            <a:srgbClr val="FFC33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8" name="Oval 7"/>
          <p:cNvSpPr/>
          <p:nvPr/>
        </p:nvSpPr>
        <p:spPr>
          <a:xfrm>
            <a:off x="3773301" y="2994399"/>
            <a:ext cx="1223962" cy="1223963"/>
          </a:xfrm>
          <a:prstGeom prst="ellipse">
            <a:avLst/>
          </a:prstGeom>
          <a:solidFill>
            <a:srgbClr val="65D448"/>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9" name="TextBox 8"/>
          <p:cNvSpPr txBox="1">
            <a:spLocks noChangeArrowheads="1"/>
          </p:cNvSpPr>
          <p:nvPr/>
        </p:nvSpPr>
        <p:spPr bwMode="auto">
          <a:xfrm>
            <a:off x="5644963" y="1698999"/>
            <a:ext cx="1348446"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a:t>Red</a:t>
            </a:r>
            <a:endParaRPr lang="en-US" sz="1800"/>
          </a:p>
        </p:txBody>
      </p:sp>
      <p:sp>
        <p:nvSpPr>
          <p:cNvPr id="10" name="TextBox 9"/>
          <p:cNvSpPr txBox="1">
            <a:spLocks noChangeArrowheads="1"/>
          </p:cNvSpPr>
          <p:nvPr/>
        </p:nvSpPr>
        <p:spPr bwMode="auto">
          <a:xfrm>
            <a:off x="5644964" y="3067424"/>
            <a:ext cx="1965603"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a:t>Green</a:t>
            </a:r>
            <a:endParaRPr lang="en-US" sz="1800"/>
          </a:p>
        </p:txBody>
      </p:sp>
      <p:sp>
        <p:nvSpPr>
          <p:cNvPr id="11" name="TextBox 10"/>
          <p:cNvSpPr txBox="1">
            <a:spLocks noChangeArrowheads="1"/>
          </p:cNvSpPr>
          <p:nvPr/>
        </p:nvSpPr>
        <p:spPr bwMode="auto">
          <a:xfrm>
            <a:off x="5644963" y="4723187"/>
            <a:ext cx="2683748"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dirty="0"/>
              <a:t>Refactor</a:t>
            </a:r>
            <a:endParaRPr lang="en-US" sz="1800" dirty="0"/>
          </a:p>
        </p:txBody>
      </p:sp>
      <p:sp>
        <p:nvSpPr>
          <p:cNvPr id="12" name="Oval 11"/>
          <p:cNvSpPr/>
          <p:nvPr/>
        </p:nvSpPr>
        <p:spPr>
          <a:xfrm>
            <a:off x="3773301" y="89462"/>
            <a:ext cx="1223962" cy="1223962"/>
          </a:xfrm>
          <a:prstGeom prst="ellipse">
            <a:avLst/>
          </a:prstGeom>
          <a:solidFill>
            <a:srgbClr val="FFC33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3" name="TextBox 12"/>
          <p:cNvSpPr txBox="1">
            <a:spLocks noChangeArrowheads="1"/>
          </p:cNvSpPr>
          <p:nvPr/>
        </p:nvSpPr>
        <p:spPr bwMode="auto">
          <a:xfrm>
            <a:off x="5644963" y="305363"/>
            <a:ext cx="2683748"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dirty="0"/>
              <a:t>Refactor</a:t>
            </a:r>
            <a:endParaRPr lang="en-US" sz="1800" dirty="0"/>
          </a:p>
        </p:txBody>
      </p:sp>
    </p:spTree>
    <p:extLst>
      <p:ext uri="{BB962C8B-B14F-4D97-AF65-F5344CB8AC3E}">
        <p14:creationId xmlns:p14="http://schemas.microsoft.com/office/powerpoint/2010/main" val="19905471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4655" y="1355764"/>
            <a:ext cx="10922689" cy="2073236"/>
          </a:xfrm>
        </p:spPr>
        <p:style>
          <a:lnRef idx="2">
            <a:schemeClr val="accent2"/>
          </a:lnRef>
          <a:fillRef idx="1">
            <a:schemeClr val="lt1"/>
          </a:fillRef>
          <a:effectRef idx="0">
            <a:schemeClr val="accent2"/>
          </a:effectRef>
          <a:fontRef idx="minor">
            <a:schemeClr val="dk1"/>
          </a:fontRef>
        </p:style>
        <p:txBody>
          <a:bodyPr>
            <a:normAutofit/>
          </a:bodyPr>
          <a:lstStyle/>
          <a:p>
            <a:pPr marL="0" indent="0">
              <a:buNone/>
            </a:pPr>
            <a:r>
              <a:rPr lang="en-US" dirty="0"/>
              <a:t>“Any fool can write code that a computer can understand. Good programmers write code that humans can understand.”</a:t>
            </a:r>
          </a:p>
          <a:p>
            <a:pPr marL="0" indent="0">
              <a:buNone/>
            </a:pPr>
            <a:endParaRPr lang="en-US" dirty="0"/>
          </a:p>
          <a:p>
            <a:pPr marL="0" indent="0">
              <a:buNone/>
            </a:pPr>
            <a:r>
              <a:rPr lang="en-US" sz="2000" dirty="0"/>
              <a:t>Martin Fowler, Refactoring. </a:t>
            </a:r>
            <a:r>
              <a:rPr lang="en-US" sz="2000" i="1" dirty="0"/>
              <a:t>Improving the design of existing code.</a:t>
            </a:r>
            <a:r>
              <a:rPr lang="en-US" sz="2000" dirty="0"/>
              <a:t> Addison Wesley, 1999</a:t>
            </a:r>
          </a:p>
          <a:p>
            <a:pPr marL="0" indent="0">
              <a:buNone/>
            </a:pPr>
            <a:endParaRPr lang="en-US" dirty="0"/>
          </a:p>
        </p:txBody>
      </p:sp>
      <p:sp>
        <p:nvSpPr>
          <p:cNvPr id="4" name="Slide Number Placeholder 3"/>
          <p:cNvSpPr>
            <a:spLocks noGrp="1"/>
          </p:cNvSpPr>
          <p:nvPr>
            <p:ph type="sldNum" sz="quarter" idx="10"/>
          </p:nvPr>
        </p:nvSpPr>
        <p:spPr/>
        <p:txBody>
          <a:bodyPr/>
          <a:lstStyle/>
          <a:p>
            <a:pPr>
              <a:defRPr/>
            </a:pPr>
            <a:fld id="{AF172B0C-DD49-5B4F-A9BB-F035638653CF}" type="slidenum">
              <a:rPr lang="en-GB" smtClean="0"/>
              <a:pPr>
                <a:defRPr/>
              </a:pPr>
              <a:t>12</a:t>
            </a:fld>
            <a:endParaRPr lang="en-GB" dirty="0"/>
          </a:p>
        </p:txBody>
      </p:sp>
    </p:spTree>
    <p:extLst>
      <p:ext uri="{BB962C8B-B14F-4D97-AF65-F5344CB8AC3E}">
        <p14:creationId xmlns:p14="http://schemas.microsoft.com/office/powerpoint/2010/main" val="2093068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930729"/>
          </a:xfrm>
        </p:spPr>
        <p:txBody>
          <a:bodyPr/>
          <a:lstStyle/>
          <a:p>
            <a:r>
              <a:rPr lang="en-US"/>
              <a:t>Is TDD really about analysis and design?</a:t>
            </a:r>
          </a:p>
        </p:txBody>
      </p:sp>
      <p:sp>
        <p:nvSpPr>
          <p:cNvPr id="3" name="Content Placeholder 2"/>
          <p:cNvSpPr>
            <a:spLocks noGrp="1"/>
          </p:cNvSpPr>
          <p:nvPr>
            <p:ph idx="1"/>
          </p:nvPr>
        </p:nvSpPr>
        <p:spPr>
          <a:xfrm>
            <a:off x="838199" y="1159330"/>
            <a:ext cx="10899371" cy="5197020"/>
          </a:xfrm>
        </p:spPr>
        <p:txBody>
          <a:bodyPr>
            <a:normAutofit/>
          </a:bodyPr>
          <a:lstStyle/>
          <a:p>
            <a:r>
              <a:rPr lang="en-US"/>
              <a:t>There is a short paper (Aim, fire [test-first coding]) by Kent Beck in IEEE Software journal (2001). It states the following:</a:t>
            </a:r>
          </a:p>
          <a:p>
            <a:pPr lvl="1"/>
            <a:endParaRPr lang="en-US"/>
          </a:p>
          <a:p>
            <a:pPr marL="457200" lvl="1" indent="0">
              <a:buNone/>
            </a:pPr>
            <a:r>
              <a:rPr lang="en-US" sz="3000"/>
              <a:t>“Test-first coding is not a testing technique”</a:t>
            </a:r>
            <a:br>
              <a:rPr lang="en-US" sz="3000"/>
            </a:br>
            <a:r>
              <a:rPr lang="en-US" sz="3000"/>
              <a:t>								Ward Cunningham</a:t>
            </a:r>
          </a:p>
          <a:p>
            <a:pPr lvl="1"/>
            <a:endParaRPr lang="en-US"/>
          </a:p>
          <a:p>
            <a:r>
              <a:rPr lang="en-US"/>
              <a:t>What could this mean? </a:t>
            </a:r>
          </a:p>
        </p:txBody>
      </p:sp>
      <p:sp>
        <p:nvSpPr>
          <p:cNvPr id="5" name="Slide Number Placeholder 4"/>
          <p:cNvSpPr>
            <a:spLocks noGrp="1"/>
          </p:cNvSpPr>
          <p:nvPr>
            <p:ph type="sldNum" sz="quarter" idx="12"/>
          </p:nvPr>
        </p:nvSpPr>
        <p:spPr/>
        <p:txBody>
          <a:bodyPr/>
          <a:lstStyle/>
          <a:p>
            <a:fld id="{D44E4781-5BE5-DD44-85E5-E715CEDCC976}" type="slidenum">
              <a:rPr lang="en-US" smtClean="0"/>
              <a:t>13</a:t>
            </a:fld>
            <a:endParaRPr lang="en-US"/>
          </a:p>
        </p:txBody>
      </p:sp>
    </p:spTree>
    <p:extLst>
      <p:ext uri="{BB962C8B-B14F-4D97-AF65-F5344CB8AC3E}">
        <p14:creationId xmlns:p14="http://schemas.microsoft.com/office/powerpoint/2010/main" val="17724801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930729"/>
          </a:xfrm>
        </p:spPr>
        <p:txBody>
          <a:bodyPr/>
          <a:lstStyle/>
          <a:p>
            <a:r>
              <a:rPr lang="en-US"/>
              <a:t>Is TDD really about analysis and design?</a:t>
            </a:r>
          </a:p>
        </p:txBody>
      </p:sp>
      <p:sp>
        <p:nvSpPr>
          <p:cNvPr id="3" name="Content Placeholder 2"/>
          <p:cNvSpPr>
            <a:spLocks noGrp="1"/>
          </p:cNvSpPr>
          <p:nvPr>
            <p:ph idx="1"/>
          </p:nvPr>
        </p:nvSpPr>
        <p:spPr>
          <a:xfrm>
            <a:off x="838199" y="930729"/>
            <a:ext cx="10899371" cy="5425621"/>
          </a:xfrm>
        </p:spPr>
        <p:txBody>
          <a:bodyPr>
            <a:normAutofit fontScale="92500" lnSpcReduction="10000"/>
          </a:bodyPr>
          <a:lstStyle/>
          <a:p>
            <a:r>
              <a:rPr lang="en-US" dirty="0"/>
              <a:t>Kent Beck goes on to talk about two key aspects: </a:t>
            </a:r>
          </a:p>
          <a:p>
            <a:endParaRPr lang="en-US" dirty="0"/>
          </a:p>
          <a:p>
            <a:r>
              <a:rPr lang="en-US" dirty="0"/>
              <a:t>Analysis</a:t>
            </a:r>
          </a:p>
          <a:p>
            <a:pPr lvl="1"/>
            <a:r>
              <a:rPr lang="en-US" dirty="0"/>
              <a:t>As you design the tests, you are required to think more about what new functionality the system needs.</a:t>
            </a:r>
          </a:p>
          <a:p>
            <a:pPr lvl="1"/>
            <a:r>
              <a:rPr lang="en-US" dirty="0"/>
              <a:t>You start with a story, but in XP, TDD is used as part of the conversation to confirm the details of what is required</a:t>
            </a:r>
          </a:p>
          <a:p>
            <a:r>
              <a:rPr lang="en-US" dirty="0"/>
              <a:t>Design</a:t>
            </a:r>
          </a:p>
          <a:p>
            <a:pPr lvl="1"/>
            <a:r>
              <a:rPr lang="en-US" dirty="0"/>
              <a:t>Similar issue for design. Once you decide on what should be done (the analysis), you need to decide what is changed about the system to do that. </a:t>
            </a:r>
          </a:p>
          <a:p>
            <a:pPr lvl="1"/>
            <a:r>
              <a:rPr lang="en-US" dirty="0"/>
              <a:t>What function/method will be added or changed?</a:t>
            </a:r>
          </a:p>
          <a:p>
            <a:pPr lvl="1"/>
            <a:r>
              <a:rPr lang="en-US" dirty="0"/>
              <a:t>What situations does the code need to cope with (normal and exceptional)?</a:t>
            </a:r>
          </a:p>
        </p:txBody>
      </p:sp>
      <p:sp>
        <p:nvSpPr>
          <p:cNvPr id="5" name="Slide Number Placeholder 4"/>
          <p:cNvSpPr>
            <a:spLocks noGrp="1"/>
          </p:cNvSpPr>
          <p:nvPr>
            <p:ph type="sldNum" sz="quarter" idx="12"/>
          </p:nvPr>
        </p:nvSpPr>
        <p:spPr/>
        <p:txBody>
          <a:bodyPr/>
          <a:lstStyle/>
          <a:p>
            <a:fld id="{D44E4781-5BE5-DD44-85E5-E715CEDCC976}" type="slidenum">
              <a:rPr lang="en-US" smtClean="0"/>
              <a:t>14</a:t>
            </a:fld>
            <a:endParaRPr lang="en-US"/>
          </a:p>
        </p:txBody>
      </p:sp>
    </p:spTree>
    <p:extLst>
      <p:ext uri="{BB962C8B-B14F-4D97-AF65-F5344CB8AC3E}">
        <p14:creationId xmlns:p14="http://schemas.microsoft.com/office/powerpoint/2010/main" val="36820282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41245-5467-A448-B741-267DA8AECC11}"/>
              </a:ext>
            </a:extLst>
          </p:cNvPr>
          <p:cNvSpPr>
            <a:spLocks noGrp="1"/>
          </p:cNvSpPr>
          <p:nvPr>
            <p:ph type="title"/>
          </p:nvPr>
        </p:nvSpPr>
        <p:spPr/>
        <p:txBody>
          <a:bodyPr/>
          <a:lstStyle/>
          <a:p>
            <a:r>
              <a:rPr lang="en-GB" dirty="0"/>
              <a:t>When do the developers create the design in an Agile project?</a:t>
            </a:r>
          </a:p>
        </p:txBody>
      </p:sp>
      <p:sp>
        <p:nvSpPr>
          <p:cNvPr id="3" name="Content Placeholder 2">
            <a:extLst>
              <a:ext uri="{FF2B5EF4-FFF2-40B4-BE49-F238E27FC236}">
                <a16:creationId xmlns:a16="http://schemas.microsoft.com/office/drawing/2014/main" id="{2C5F9A1B-3FAB-FF4D-A568-76557994DBDB}"/>
              </a:ext>
            </a:extLst>
          </p:cNvPr>
          <p:cNvSpPr>
            <a:spLocks noGrp="1"/>
          </p:cNvSpPr>
          <p:nvPr>
            <p:ph idx="1"/>
          </p:nvPr>
        </p:nvSpPr>
        <p:spPr>
          <a:xfrm>
            <a:off x="448573" y="1704854"/>
            <a:ext cx="11586545" cy="4351338"/>
          </a:xfrm>
        </p:spPr>
        <p:txBody>
          <a:bodyPr>
            <a:normAutofit lnSpcReduction="10000"/>
          </a:bodyPr>
          <a:lstStyle/>
          <a:p>
            <a:r>
              <a:rPr lang="en-GB" dirty="0"/>
              <a:t>In XP (</a:t>
            </a:r>
            <a:r>
              <a:rPr lang="en-GB" dirty="0" err="1"/>
              <a:t>eXtreme</a:t>
            </a:r>
            <a:r>
              <a:rPr lang="en-GB" dirty="0"/>
              <a:t> Programming), it happens in different ways: </a:t>
            </a:r>
          </a:p>
          <a:p>
            <a:pPr lvl="1"/>
            <a:r>
              <a:rPr lang="en-GB" dirty="0"/>
              <a:t>A project is arranged in iterations – the team commits to add new functionality on each iteration</a:t>
            </a:r>
          </a:p>
          <a:p>
            <a:pPr lvl="1"/>
            <a:r>
              <a:rPr lang="en-GB" dirty="0"/>
              <a:t>At the start of the iteration, there is discussion in the team about the design for the new features and any possible changes to the existing code</a:t>
            </a:r>
          </a:p>
          <a:p>
            <a:pPr lvl="1"/>
            <a:r>
              <a:rPr lang="en-GB" dirty="0"/>
              <a:t>Developers talk in pairs – discussing the design as they add tests and code and review the new code</a:t>
            </a:r>
          </a:p>
          <a:p>
            <a:pPr lvl="1"/>
            <a:r>
              <a:rPr lang="en-GB" dirty="0"/>
              <a:t>There is daily stand-up meeting each day – a place to ask for ideas about design issues</a:t>
            </a:r>
          </a:p>
          <a:p>
            <a:pPr lvl="1"/>
            <a:r>
              <a:rPr lang="en-GB" dirty="0"/>
              <a:t>Work on refactoring</a:t>
            </a:r>
          </a:p>
          <a:p>
            <a:pPr lvl="1"/>
            <a:r>
              <a:rPr lang="en-GB" dirty="0"/>
              <a:t>Team interactions during the iteration</a:t>
            </a:r>
          </a:p>
          <a:p>
            <a:pPr lvl="1"/>
            <a:endParaRPr lang="en-GB" dirty="0"/>
          </a:p>
        </p:txBody>
      </p:sp>
      <p:sp>
        <p:nvSpPr>
          <p:cNvPr id="5" name="Slide Number Placeholder 4">
            <a:extLst>
              <a:ext uri="{FF2B5EF4-FFF2-40B4-BE49-F238E27FC236}">
                <a16:creationId xmlns:a16="http://schemas.microsoft.com/office/drawing/2014/main" id="{6D3EDEAC-8E54-A349-B860-B29C3F596095}"/>
              </a:ext>
            </a:extLst>
          </p:cNvPr>
          <p:cNvSpPr>
            <a:spLocks noGrp="1"/>
          </p:cNvSpPr>
          <p:nvPr>
            <p:ph type="sldNum" sz="quarter" idx="12"/>
          </p:nvPr>
        </p:nvSpPr>
        <p:spPr/>
        <p:txBody>
          <a:bodyPr/>
          <a:lstStyle/>
          <a:p>
            <a:fld id="{D90AFF93-45AE-CC4D-A56A-612CB3C1AB5C}" type="slidenum">
              <a:rPr lang="en-US" smtClean="0"/>
              <a:t>15</a:t>
            </a:fld>
            <a:endParaRPr lang="en-US"/>
          </a:p>
        </p:txBody>
      </p:sp>
    </p:spTree>
    <p:extLst>
      <p:ext uri="{BB962C8B-B14F-4D97-AF65-F5344CB8AC3E}">
        <p14:creationId xmlns:p14="http://schemas.microsoft.com/office/powerpoint/2010/main" val="1859938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4" end="4"/>
                                            </p:txEl>
                                          </p:spTgt>
                                        </p:tgtEl>
                                        <p:attrNameLst>
                                          <p:attrName>ppt_c</p:attrName>
                                        </p:attrNameLst>
                                      </p:cBhvr>
                                      <p:to>
                                        <a:schemeClr val="tx2"/>
                                      </p:to>
                                    </p:animClr>
                                  </p:sub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5" end="5"/>
                                            </p:txEl>
                                          </p:spTgt>
                                        </p:tgtEl>
                                        <p:attrNameLst>
                                          <p:attrName>ppt_c</p:attrName>
                                        </p:attrNameLst>
                                      </p:cBhvr>
                                      <p:to>
                                        <a:schemeClr val="tx2"/>
                                      </p:to>
                                    </p:animClr>
                                  </p:sub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6" end="6"/>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41245-5467-A448-B741-267DA8AECC11}"/>
              </a:ext>
            </a:extLst>
          </p:cNvPr>
          <p:cNvSpPr>
            <a:spLocks noGrp="1"/>
          </p:cNvSpPr>
          <p:nvPr>
            <p:ph type="title"/>
          </p:nvPr>
        </p:nvSpPr>
        <p:spPr/>
        <p:txBody>
          <a:bodyPr/>
          <a:lstStyle/>
          <a:p>
            <a:r>
              <a:rPr lang="en-GB" dirty="0"/>
              <a:t>When do the developers create the design in an Agile project?</a:t>
            </a:r>
          </a:p>
        </p:txBody>
      </p:sp>
      <p:sp>
        <p:nvSpPr>
          <p:cNvPr id="3" name="Content Placeholder 2">
            <a:extLst>
              <a:ext uri="{FF2B5EF4-FFF2-40B4-BE49-F238E27FC236}">
                <a16:creationId xmlns:a16="http://schemas.microsoft.com/office/drawing/2014/main" id="{2C5F9A1B-3FAB-FF4D-A568-76557994DBDB}"/>
              </a:ext>
            </a:extLst>
          </p:cNvPr>
          <p:cNvSpPr>
            <a:spLocks noGrp="1"/>
          </p:cNvSpPr>
          <p:nvPr>
            <p:ph idx="1"/>
          </p:nvPr>
        </p:nvSpPr>
        <p:spPr>
          <a:xfrm>
            <a:off x="448573" y="1704854"/>
            <a:ext cx="11586545" cy="4351338"/>
          </a:xfrm>
        </p:spPr>
        <p:txBody>
          <a:bodyPr/>
          <a:lstStyle/>
          <a:p>
            <a:r>
              <a:rPr lang="en-GB" dirty="0"/>
              <a:t>In XP, there is often not a written design specification</a:t>
            </a:r>
          </a:p>
          <a:p>
            <a:r>
              <a:rPr lang="en-GB" dirty="0"/>
              <a:t>Some people think that is a bad way to build software</a:t>
            </a:r>
          </a:p>
          <a:p>
            <a:r>
              <a:rPr lang="en-GB" dirty="0"/>
              <a:t>This doesn’t mean that an XP cannot write details about the design, but the focus is on working code.</a:t>
            </a:r>
          </a:p>
          <a:p>
            <a:pPr lvl="1"/>
            <a:r>
              <a:rPr lang="en-GB" dirty="0"/>
              <a:t>Let’s look at the Agile Manifesto</a:t>
            </a:r>
          </a:p>
          <a:p>
            <a:pPr lvl="1"/>
            <a:endParaRPr lang="en-GB" dirty="0"/>
          </a:p>
        </p:txBody>
      </p:sp>
      <p:sp>
        <p:nvSpPr>
          <p:cNvPr id="5" name="Slide Number Placeholder 4">
            <a:extLst>
              <a:ext uri="{FF2B5EF4-FFF2-40B4-BE49-F238E27FC236}">
                <a16:creationId xmlns:a16="http://schemas.microsoft.com/office/drawing/2014/main" id="{6D3EDEAC-8E54-A349-B860-B29C3F596095}"/>
              </a:ext>
            </a:extLst>
          </p:cNvPr>
          <p:cNvSpPr>
            <a:spLocks noGrp="1"/>
          </p:cNvSpPr>
          <p:nvPr>
            <p:ph type="sldNum" sz="quarter" idx="12"/>
          </p:nvPr>
        </p:nvSpPr>
        <p:spPr/>
        <p:txBody>
          <a:bodyPr/>
          <a:lstStyle/>
          <a:p>
            <a:fld id="{D90AFF93-45AE-CC4D-A56A-612CB3C1AB5C}" type="slidenum">
              <a:rPr lang="en-US" smtClean="0"/>
              <a:t>16</a:t>
            </a:fld>
            <a:endParaRPr lang="en-US"/>
          </a:p>
        </p:txBody>
      </p:sp>
    </p:spTree>
    <p:extLst>
      <p:ext uri="{BB962C8B-B14F-4D97-AF65-F5344CB8AC3E}">
        <p14:creationId xmlns:p14="http://schemas.microsoft.com/office/powerpoint/2010/main" val="1451534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0"/>
            <a:ext cx="9144000" cy="836712"/>
          </a:xfrm>
        </p:spPr>
        <p:txBody>
          <a:bodyPr>
            <a:normAutofit fontScale="90000"/>
          </a:bodyPr>
          <a:lstStyle/>
          <a:p>
            <a:r>
              <a:rPr lang="en-US" dirty="0"/>
              <a:t>Manifesto for Agile Software Development</a:t>
            </a:r>
          </a:p>
        </p:txBody>
      </p:sp>
      <p:sp>
        <p:nvSpPr>
          <p:cNvPr id="3" name="Content Placeholder 2"/>
          <p:cNvSpPr>
            <a:spLocks noGrp="1"/>
          </p:cNvSpPr>
          <p:nvPr>
            <p:ph idx="1"/>
          </p:nvPr>
        </p:nvSpPr>
        <p:spPr>
          <a:xfrm>
            <a:off x="448573" y="836712"/>
            <a:ext cx="11489427" cy="5616624"/>
          </a:xfrm>
        </p:spPr>
        <p:txBody>
          <a:bodyPr>
            <a:normAutofit/>
          </a:bodyPr>
          <a:lstStyle/>
          <a:p>
            <a:pPr marL="182880" indent="-182880">
              <a:lnSpc>
                <a:spcPct val="110000"/>
              </a:lnSpc>
              <a:spcBef>
                <a:spcPts val="624"/>
              </a:spcBef>
              <a:buFont typeface="Arial" pitchFamily="34" charset="0"/>
              <a:buChar char="•"/>
              <a:defRPr/>
            </a:pPr>
            <a:r>
              <a:rPr lang="en-US" sz="2800" dirty="0"/>
              <a:t>We are uncovering better ways of developing software by doing it and helping others do it. Through this work we have come to value:</a:t>
            </a:r>
          </a:p>
          <a:p>
            <a:pPr lvl="1" indent="-182880">
              <a:lnSpc>
                <a:spcPct val="110000"/>
              </a:lnSpc>
              <a:spcBef>
                <a:spcPts val="624"/>
              </a:spcBef>
              <a:buFont typeface="Arial" pitchFamily="34" charset="0"/>
              <a:buChar char="•"/>
              <a:defRPr/>
            </a:pPr>
            <a:r>
              <a:rPr lang="en-US" sz="2400" b="1" dirty="0"/>
              <a:t>Individuals and interactions </a:t>
            </a:r>
            <a:r>
              <a:rPr lang="en-US" sz="2400" dirty="0"/>
              <a:t>over processes and tools</a:t>
            </a:r>
          </a:p>
          <a:p>
            <a:pPr lvl="1" indent="-182880">
              <a:lnSpc>
                <a:spcPct val="110000"/>
              </a:lnSpc>
              <a:spcBef>
                <a:spcPts val="624"/>
              </a:spcBef>
              <a:buFont typeface="Arial" pitchFamily="34" charset="0"/>
              <a:buChar char="•"/>
              <a:defRPr/>
            </a:pPr>
            <a:r>
              <a:rPr lang="en-US" sz="2400" b="1" dirty="0"/>
              <a:t>Working software </a:t>
            </a:r>
            <a:r>
              <a:rPr lang="en-US" sz="2400" dirty="0"/>
              <a:t>over comprehensive documentation</a:t>
            </a:r>
          </a:p>
          <a:p>
            <a:pPr lvl="1" indent="-182880">
              <a:lnSpc>
                <a:spcPct val="110000"/>
              </a:lnSpc>
              <a:spcBef>
                <a:spcPts val="624"/>
              </a:spcBef>
              <a:buFont typeface="Arial" pitchFamily="34" charset="0"/>
              <a:buChar char="•"/>
              <a:defRPr/>
            </a:pPr>
            <a:r>
              <a:rPr lang="en-US" sz="2400" b="1" dirty="0"/>
              <a:t>Customer collaboration </a:t>
            </a:r>
            <a:r>
              <a:rPr lang="en-US" sz="2400" dirty="0"/>
              <a:t>over contract negotiation</a:t>
            </a:r>
          </a:p>
          <a:p>
            <a:pPr lvl="1" indent="-182880">
              <a:lnSpc>
                <a:spcPct val="110000"/>
              </a:lnSpc>
              <a:spcBef>
                <a:spcPts val="624"/>
              </a:spcBef>
              <a:buFont typeface="Arial" pitchFamily="34" charset="0"/>
              <a:buChar char="•"/>
              <a:defRPr/>
            </a:pPr>
            <a:r>
              <a:rPr lang="en-US" sz="2400" b="1" dirty="0"/>
              <a:t>Responding to change </a:t>
            </a:r>
            <a:r>
              <a:rPr lang="en-US" sz="2400" dirty="0"/>
              <a:t>over following a plan</a:t>
            </a:r>
          </a:p>
          <a:p>
            <a:pPr marL="182880" indent="-182880">
              <a:lnSpc>
                <a:spcPct val="110000"/>
              </a:lnSpc>
              <a:spcBef>
                <a:spcPts val="624"/>
              </a:spcBef>
              <a:buFont typeface="Arial" pitchFamily="34" charset="0"/>
              <a:buChar char="•"/>
              <a:defRPr/>
            </a:pPr>
            <a:r>
              <a:rPr lang="en-US" sz="2800" dirty="0"/>
              <a:t>That is, while there is value in the items on the right, we value the items on the left more.</a:t>
            </a:r>
          </a:p>
          <a:p>
            <a:pPr marL="182880" indent="-182880">
              <a:buFont typeface="Arial" pitchFamily="34" charset="0"/>
              <a:buChar char="•"/>
              <a:defRPr/>
            </a:pPr>
            <a:endParaRPr lang="en-US" sz="1000" dirty="0"/>
          </a:p>
          <a:p>
            <a:pPr marL="182880" indent="-182880">
              <a:buFont typeface="Arial" pitchFamily="34" charset="0"/>
              <a:buChar char="•"/>
              <a:defRPr/>
            </a:pPr>
            <a:r>
              <a:rPr lang="en-US" sz="1200" dirty="0">
                <a:solidFill>
                  <a:srgbClr val="000000"/>
                </a:solidFill>
              </a:rPr>
              <a:t>Kent Beck, Mike </a:t>
            </a:r>
            <a:r>
              <a:rPr lang="en-US" sz="1200" dirty="0" err="1">
                <a:solidFill>
                  <a:srgbClr val="000000"/>
                </a:solidFill>
              </a:rPr>
              <a:t>Beedle</a:t>
            </a:r>
            <a:r>
              <a:rPr lang="en-US" sz="1200" dirty="0">
                <a:solidFill>
                  <a:srgbClr val="000000"/>
                </a:solidFill>
              </a:rPr>
              <a:t>, </a:t>
            </a:r>
            <a:r>
              <a:rPr lang="en-US" sz="1200" dirty="0" err="1">
                <a:solidFill>
                  <a:srgbClr val="000000"/>
                </a:solidFill>
              </a:rPr>
              <a:t>Arie</a:t>
            </a:r>
            <a:r>
              <a:rPr lang="en-US" sz="1200" dirty="0">
                <a:solidFill>
                  <a:srgbClr val="000000"/>
                </a:solidFill>
              </a:rPr>
              <a:t> van </a:t>
            </a:r>
            <a:r>
              <a:rPr lang="en-US" sz="1200" dirty="0" err="1">
                <a:solidFill>
                  <a:srgbClr val="000000"/>
                </a:solidFill>
              </a:rPr>
              <a:t>Bennekum</a:t>
            </a:r>
            <a:r>
              <a:rPr lang="en-US" sz="1200" dirty="0">
                <a:solidFill>
                  <a:srgbClr val="000000"/>
                </a:solidFill>
              </a:rPr>
              <a:t>, Alistair Cockburn, Ward Cunningham, Martin Fowler, James </a:t>
            </a:r>
            <a:r>
              <a:rPr lang="en-US" sz="1200" dirty="0" err="1">
                <a:solidFill>
                  <a:srgbClr val="000000"/>
                </a:solidFill>
              </a:rPr>
              <a:t>Grenning</a:t>
            </a:r>
            <a:r>
              <a:rPr lang="en-US" sz="1200" dirty="0">
                <a:solidFill>
                  <a:srgbClr val="000000"/>
                </a:solidFill>
              </a:rPr>
              <a:t>, Jim </a:t>
            </a:r>
            <a:r>
              <a:rPr lang="en-US" sz="1200" dirty="0" err="1">
                <a:solidFill>
                  <a:srgbClr val="000000"/>
                </a:solidFill>
              </a:rPr>
              <a:t>Highsmith</a:t>
            </a:r>
            <a:r>
              <a:rPr lang="en-US" sz="1200" dirty="0">
                <a:solidFill>
                  <a:srgbClr val="000000"/>
                </a:solidFill>
              </a:rPr>
              <a:t>, Andrew Hunt, Ron Jeffries, Jon Kern, Brian </a:t>
            </a:r>
            <a:r>
              <a:rPr lang="en-US" sz="1200" dirty="0" err="1">
                <a:solidFill>
                  <a:srgbClr val="000000"/>
                </a:solidFill>
              </a:rPr>
              <a:t>Marick</a:t>
            </a:r>
            <a:r>
              <a:rPr lang="en-US" sz="1200" dirty="0">
                <a:solidFill>
                  <a:srgbClr val="000000"/>
                </a:solidFill>
              </a:rPr>
              <a:t>, Robert C. Martin, Steve Mellor, Ken </a:t>
            </a:r>
            <a:r>
              <a:rPr lang="en-US" sz="1200" dirty="0" err="1">
                <a:solidFill>
                  <a:srgbClr val="000000"/>
                </a:solidFill>
              </a:rPr>
              <a:t>Schwaber</a:t>
            </a:r>
            <a:r>
              <a:rPr lang="en-US" sz="1200" dirty="0">
                <a:solidFill>
                  <a:srgbClr val="000000"/>
                </a:solidFill>
              </a:rPr>
              <a:t>, Jeff Sutherland, Dave Thomas</a:t>
            </a:r>
            <a:r>
              <a:rPr lang="en-US" sz="1200" dirty="0"/>
              <a:t>	</a:t>
            </a:r>
          </a:p>
          <a:p>
            <a:pPr marL="182880" indent="-182880">
              <a:buFont typeface="Arial" pitchFamily="34" charset="0"/>
              <a:buChar char="•"/>
              <a:defRPr/>
            </a:pPr>
            <a:endParaRPr lang="en-US" sz="1200" dirty="0"/>
          </a:p>
          <a:p>
            <a:pPr marL="182880" indent="-182880">
              <a:buFont typeface="Arial" pitchFamily="34" charset="0"/>
              <a:buChar char="•"/>
              <a:defRPr/>
            </a:pPr>
            <a:r>
              <a:rPr lang="en-US" sz="1200" dirty="0"/>
              <a:t>© 2001, the above authors • Taken from http://</a:t>
            </a:r>
            <a:r>
              <a:rPr lang="en-US" sz="1200" dirty="0" err="1"/>
              <a:t>agilemanifesto.org</a:t>
            </a:r>
            <a:r>
              <a:rPr lang="en-US" sz="1200" dirty="0"/>
              <a:t>/</a:t>
            </a:r>
            <a:endParaRPr lang="en-US" dirty="0"/>
          </a:p>
        </p:txBody>
      </p:sp>
      <p:sp>
        <p:nvSpPr>
          <p:cNvPr id="5" name="Slide Number Placeholder 4"/>
          <p:cNvSpPr>
            <a:spLocks noGrp="1"/>
          </p:cNvSpPr>
          <p:nvPr>
            <p:ph type="sldNum" sz="quarter" idx="12"/>
          </p:nvPr>
        </p:nvSpPr>
        <p:spPr/>
        <p:txBody>
          <a:bodyPr/>
          <a:lstStyle/>
          <a:p>
            <a:fld id="{81FF8363-EA71-3B4F-95CE-88CA3C0FA59B}" type="slidenum">
              <a:rPr lang="en-US" smtClean="0"/>
              <a:t>17</a:t>
            </a:fld>
            <a:endParaRPr lang="en-US"/>
          </a:p>
        </p:txBody>
      </p:sp>
    </p:spTree>
    <p:extLst>
      <p:ext uri="{BB962C8B-B14F-4D97-AF65-F5344CB8AC3E}">
        <p14:creationId xmlns:p14="http://schemas.microsoft.com/office/powerpoint/2010/main" val="8711364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41245-5467-A448-B741-267DA8AECC11}"/>
              </a:ext>
            </a:extLst>
          </p:cNvPr>
          <p:cNvSpPr>
            <a:spLocks noGrp="1"/>
          </p:cNvSpPr>
          <p:nvPr>
            <p:ph type="title"/>
          </p:nvPr>
        </p:nvSpPr>
        <p:spPr/>
        <p:txBody>
          <a:bodyPr/>
          <a:lstStyle/>
          <a:p>
            <a:r>
              <a:rPr lang="en-GB" dirty="0"/>
              <a:t>Designing to make it easier to test the software</a:t>
            </a:r>
          </a:p>
        </p:txBody>
      </p:sp>
      <p:sp>
        <p:nvSpPr>
          <p:cNvPr id="3" name="Content Placeholder 2">
            <a:extLst>
              <a:ext uri="{FF2B5EF4-FFF2-40B4-BE49-F238E27FC236}">
                <a16:creationId xmlns:a16="http://schemas.microsoft.com/office/drawing/2014/main" id="{2C5F9A1B-3FAB-FF4D-A568-76557994DBDB}"/>
              </a:ext>
            </a:extLst>
          </p:cNvPr>
          <p:cNvSpPr>
            <a:spLocks noGrp="1"/>
          </p:cNvSpPr>
          <p:nvPr>
            <p:ph idx="1"/>
          </p:nvPr>
        </p:nvSpPr>
        <p:spPr>
          <a:xfrm>
            <a:off x="448573" y="1431985"/>
            <a:ext cx="11369615" cy="4624207"/>
          </a:xfrm>
        </p:spPr>
        <p:txBody>
          <a:bodyPr>
            <a:normAutofit/>
          </a:bodyPr>
          <a:lstStyle/>
          <a:p>
            <a:r>
              <a:rPr lang="en-GB" dirty="0"/>
              <a:t>As we write code, we should think about how easy it is to test</a:t>
            </a:r>
          </a:p>
          <a:p>
            <a:pPr lvl="1"/>
            <a:r>
              <a:rPr lang="en-GB" dirty="0"/>
              <a:t>Shorter methods and functions – less complexity</a:t>
            </a:r>
          </a:p>
          <a:p>
            <a:pPr lvl="1"/>
            <a:r>
              <a:rPr lang="en-GB" dirty="0"/>
              <a:t>Code with low coupling and high cohesion</a:t>
            </a:r>
          </a:p>
          <a:p>
            <a:pPr lvl="1"/>
            <a:r>
              <a:rPr lang="en-GB" dirty="0"/>
              <a:t>Separating application logic out of the user interface code</a:t>
            </a:r>
          </a:p>
        </p:txBody>
      </p:sp>
      <p:sp>
        <p:nvSpPr>
          <p:cNvPr id="5" name="Slide Number Placeholder 4">
            <a:extLst>
              <a:ext uri="{FF2B5EF4-FFF2-40B4-BE49-F238E27FC236}">
                <a16:creationId xmlns:a16="http://schemas.microsoft.com/office/drawing/2014/main" id="{6D3EDEAC-8E54-A349-B860-B29C3F596095}"/>
              </a:ext>
            </a:extLst>
          </p:cNvPr>
          <p:cNvSpPr>
            <a:spLocks noGrp="1"/>
          </p:cNvSpPr>
          <p:nvPr>
            <p:ph type="sldNum" sz="quarter" idx="12"/>
          </p:nvPr>
        </p:nvSpPr>
        <p:spPr/>
        <p:txBody>
          <a:bodyPr/>
          <a:lstStyle/>
          <a:p>
            <a:fld id="{D90AFF93-45AE-CC4D-A56A-612CB3C1AB5C}" type="slidenum">
              <a:rPr lang="en-US" smtClean="0"/>
              <a:t>18</a:t>
            </a:fld>
            <a:endParaRPr lang="en-US"/>
          </a:p>
        </p:txBody>
      </p:sp>
    </p:spTree>
    <p:extLst>
      <p:ext uri="{BB962C8B-B14F-4D97-AF65-F5344CB8AC3E}">
        <p14:creationId xmlns:p14="http://schemas.microsoft.com/office/powerpoint/2010/main" val="2676431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41245-5467-A448-B741-267DA8AECC11}"/>
              </a:ext>
            </a:extLst>
          </p:cNvPr>
          <p:cNvSpPr>
            <a:spLocks noGrp="1"/>
          </p:cNvSpPr>
          <p:nvPr>
            <p:ph type="title"/>
          </p:nvPr>
        </p:nvSpPr>
        <p:spPr/>
        <p:txBody>
          <a:bodyPr/>
          <a:lstStyle/>
          <a:p>
            <a:r>
              <a:rPr lang="en-GB" dirty="0"/>
              <a:t>Designing to make it easier to test the software</a:t>
            </a:r>
          </a:p>
        </p:txBody>
      </p:sp>
      <p:sp>
        <p:nvSpPr>
          <p:cNvPr id="3" name="Content Placeholder 2">
            <a:extLst>
              <a:ext uri="{FF2B5EF4-FFF2-40B4-BE49-F238E27FC236}">
                <a16:creationId xmlns:a16="http://schemas.microsoft.com/office/drawing/2014/main" id="{2C5F9A1B-3FAB-FF4D-A568-76557994DBDB}"/>
              </a:ext>
            </a:extLst>
          </p:cNvPr>
          <p:cNvSpPr>
            <a:spLocks noGrp="1"/>
          </p:cNvSpPr>
          <p:nvPr>
            <p:ph idx="1"/>
          </p:nvPr>
        </p:nvSpPr>
        <p:spPr>
          <a:xfrm>
            <a:off x="448573" y="1431985"/>
            <a:ext cx="11369615" cy="4624207"/>
          </a:xfrm>
        </p:spPr>
        <p:txBody>
          <a:bodyPr>
            <a:normAutofit/>
          </a:bodyPr>
          <a:lstStyle/>
          <a:p>
            <a:r>
              <a:rPr lang="en-GB" dirty="0"/>
              <a:t>In Java, we can use Interfaces to make it easier to test</a:t>
            </a:r>
          </a:p>
          <a:p>
            <a:r>
              <a:rPr lang="en-GB" dirty="0"/>
              <a:t>With Interfaces we can create Test Stubs, use Mocking and reduce the coupling in the software</a:t>
            </a:r>
          </a:p>
          <a:p>
            <a:pPr lvl="1"/>
            <a:r>
              <a:rPr lang="en-GB" dirty="0"/>
              <a:t>Dependency Injection – the ability to set the DOC that an SUT might use</a:t>
            </a:r>
          </a:p>
          <a:p>
            <a:pPr lvl="1"/>
            <a:r>
              <a:rPr lang="en-GB" dirty="0"/>
              <a:t>This means that we can swap the real DOC for one that makes it easier to test – e.g. Test Doubles.</a:t>
            </a:r>
          </a:p>
        </p:txBody>
      </p:sp>
      <p:sp>
        <p:nvSpPr>
          <p:cNvPr id="5" name="Slide Number Placeholder 4">
            <a:extLst>
              <a:ext uri="{FF2B5EF4-FFF2-40B4-BE49-F238E27FC236}">
                <a16:creationId xmlns:a16="http://schemas.microsoft.com/office/drawing/2014/main" id="{6D3EDEAC-8E54-A349-B860-B29C3F596095}"/>
              </a:ext>
            </a:extLst>
          </p:cNvPr>
          <p:cNvSpPr>
            <a:spLocks noGrp="1"/>
          </p:cNvSpPr>
          <p:nvPr>
            <p:ph type="sldNum" sz="quarter" idx="12"/>
          </p:nvPr>
        </p:nvSpPr>
        <p:spPr/>
        <p:txBody>
          <a:bodyPr/>
          <a:lstStyle/>
          <a:p>
            <a:fld id="{D90AFF93-45AE-CC4D-A56A-612CB3C1AB5C}" type="slidenum">
              <a:rPr lang="en-US" smtClean="0"/>
              <a:t>19</a:t>
            </a:fld>
            <a:endParaRPr lang="en-US"/>
          </a:p>
        </p:txBody>
      </p:sp>
    </p:spTree>
    <p:extLst>
      <p:ext uri="{BB962C8B-B14F-4D97-AF65-F5344CB8AC3E}">
        <p14:creationId xmlns:p14="http://schemas.microsoft.com/office/powerpoint/2010/main" val="3939387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1637F-BA7B-8942-805F-B7C711ECC5AB}"/>
              </a:ext>
            </a:extLst>
          </p:cNvPr>
          <p:cNvSpPr>
            <a:spLocks noGrp="1"/>
          </p:cNvSpPr>
          <p:nvPr>
            <p:ph type="title"/>
          </p:nvPr>
        </p:nvSpPr>
        <p:spPr/>
        <p:txBody>
          <a:bodyPr/>
          <a:lstStyle/>
          <a:p>
            <a:r>
              <a:rPr lang="en-GB" dirty="0"/>
              <a:t>Design issues</a:t>
            </a:r>
          </a:p>
        </p:txBody>
      </p:sp>
      <p:sp>
        <p:nvSpPr>
          <p:cNvPr id="3" name="Content Placeholder 2">
            <a:extLst>
              <a:ext uri="{FF2B5EF4-FFF2-40B4-BE49-F238E27FC236}">
                <a16:creationId xmlns:a16="http://schemas.microsoft.com/office/drawing/2014/main" id="{F74B021F-686A-9144-B5EB-F935DEA4AEB2}"/>
              </a:ext>
            </a:extLst>
          </p:cNvPr>
          <p:cNvSpPr>
            <a:spLocks noGrp="1"/>
          </p:cNvSpPr>
          <p:nvPr>
            <p:ph idx="1"/>
          </p:nvPr>
        </p:nvSpPr>
        <p:spPr>
          <a:xfrm>
            <a:off x="448573" y="1351128"/>
            <a:ext cx="11369615" cy="4705064"/>
          </a:xfrm>
        </p:spPr>
        <p:txBody>
          <a:bodyPr/>
          <a:lstStyle/>
          <a:p>
            <a:r>
              <a:rPr lang="en-GB" dirty="0"/>
              <a:t>In the previous session, we looked at Pair Programming and TDD</a:t>
            </a:r>
          </a:p>
          <a:p>
            <a:r>
              <a:rPr lang="en-GB" dirty="0"/>
              <a:t>Do you remember? </a:t>
            </a:r>
          </a:p>
          <a:p>
            <a:pPr lvl="1"/>
            <a:r>
              <a:rPr lang="en-GB" dirty="0"/>
              <a:t>What the terms Drive</a:t>
            </a:r>
            <a:r>
              <a:rPr lang="en-US" altLang="zh-CN" dirty="0"/>
              <a:t>r</a:t>
            </a:r>
            <a:r>
              <a:rPr lang="en-GB" dirty="0"/>
              <a:t> and Navigator mean in Pair Programming?</a:t>
            </a:r>
          </a:p>
          <a:p>
            <a:pPr lvl="1"/>
            <a:r>
              <a:rPr lang="en-GB" dirty="0"/>
              <a:t>What three steps are there in TDD?</a:t>
            </a:r>
          </a:p>
          <a:p>
            <a:pPr lvl="1"/>
            <a:endParaRPr lang="en-GB" dirty="0"/>
          </a:p>
          <a:p>
            <a:r>
              <a:rPr lang="en-GB" dirty="0"/>
              <a:t>In this session, we will think about the design and how an Agile project using a technique like XP (</a:t>
            </a:r>
            <a:r>
              <a:rPr lang="en-GB" dirty="0" err="1"/>
              <a:t>eXtreme</a:t>
            </a:r>
            <a:r>
              <a:rPr lang="en-GB" dirty="0"/>
              <a:t> Programming) thinks about design and testing and quality control.</a:t>
            </a:r>
          </a:p>
        </p:txBody>
      </p:sp>
      <p:sp>
        <p:nvSpPr>
          <p:cNvPr id="5" name="Slide Number Placeholder 4">
            <a:extLst>
              <a:ext uri="{FF2B5EF4-FFF2-40B4-BE49-F238E27FC236}">
                <a16:creationId xmlns:a16="http://schemas.microsoft.com/office/drawing/2014/main" id="{379BE5F5-E0E9-A346-9F74-F7D7BC297330}"/>
              </a:ext>
            </a:extLst>
          </p:cNvPr>
          <p:cNvSpPr>
            <a:spLocks noGrp="1"/>
          </p:cNvSpPr>
          <p:nvPr>
            <p:ph type="sldNum" sz="quarter" idx="12"/>
          </p:nvPr>
        </p:nvSpPr>
        <p:spPr/>
        <p:txBody>
          <a:bodyPr/>
          <a:lstStyle/>
          <a:p>
            <a:fld id="{D90AFF93-45AE-CC4D-A56A-612CB3C1AB5C}" type="slidenum">
              <a:rPr lang="en-US" smtClean="0"/>
              <a:t>2</a:t>
            </a:fld>
            <a:endParaRPr lang="en-US"/>
          </a:p>
        </p:txBody>
      </p:sp>
    </p:spTree>
    <p:extLst>
      <p:ext uri="{BB962C8B-B14F-4D97-AF65-F5344CB8AC3E}">
        <p14:creationId xmlns:p14="http://schemas.microsoft.com/office/powerpoint/2010/main" val="27553619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2B83E-BD3B-264F-8B24-F4A153BC17E6}"/>
              </a:ext>
            </a:extLst>
          </p:cNvPr>
          <p:cNvSpPr>
            <a:spLocks noGrp="1"/>
          </p:cNvSpPr>
          <p:nvPr>
            <p:ph type="title"/>
          </p:nvPr>
        </p:nvSpPr>
        <p:spPr/>
        <p:txBody>
          <a:bodyPr/>
          <a:lstStyle/>
          <a:p>
            <a:r>
              <a:rPr lang="en-GB" dirty="0"/>
              <a:t>Design, Testing and Agile</a:t>
            </a:r>
          </a:p>
        </p:txBody>
      </p:sp>
      <p:sp>
        <p:nvSpPr>
          <p:cNvPr id="3" name="Content Placeholder 2">
            <a:extLst>
              <a:ext uri="{FF2B5EF4-FFF2-40B4-BE49-F238E27FC236}">
                <a16:creationId xmlns:a16="http://schemas.microsoft.com/office/drawing/2014/main" id="{28234290-83B0-3741-80E0-C12926D0F06D}"/>
              </a:ext>
            </a:extLst>
          </p:cNvPr>
          <p:cNvSpPr>
            <a:spLocks noGrp="1"/>
          </p:cNvSpPr>
          <p:nvPr>
            <p:ph idx="1"/>
          </p:nvPr>
        </p:nvSpPr>
        <p:spPr>
          <a:xfrm>
            <a:off x="448573" y="1414732"/>
            <a:ext cx="11369615" cy="4641460"/>
          </a:xfrm>
        </p:spPr>
        <p:txBody>
          <a:bodyPr/>
          <a:lstStyle/>
          <a:p>
            <a:r>
              <a:rPr lang="en-GB" dirty="0"/>
              <a:t>Agile projects take a different approach to building software and organising the team</a:t>
            </a:r>
          </a:p>
          <a:p>
            <a:r>
              <a:rPr lang="en-GB" dirty="0"/>
              <a:t>Not as much documentation</a:t>
            </a:r>
          </a:p>
          <a:p>
            <a:r>
              <a:rPr lang="en-GB" dirty="0"/>
              <a:t>Emphasis on working code and tests for that code</a:t>
            </a:r>
          </a:p>
          <a:p>
            <a:r>
              <a:rPr lang="en-GB" dirty="0"/>
              <a:t>Different Agile approaches – we have looked at some ideas from XP</a:t>
            </a:r>
          </a:p>
          <a:p>
            <a:r>
              <a:rPr lang="en-GB" dirty="0"/>
              <a:t>Aim to develop design with information we have about requirements – be prepared to change - use tools to support this</a:t>
            </a:r>
          </a:p>
          <a:p>
            <a:endParaRPr lang="en-GB" dirty="0"/>
          </a:p>
        </p:txBody>
      </p:sp>
      <p:sp>
        <p:nvSpPr>
          <p:cNvPr id="5" name="Slide Number Placeholder 4">
            <a:extLst>
              <a:ext uri="{FF2B5EF4-FFF2-40B4-BE49-F238E27FC236}">
                <a16:creationId xmlns:a16="http://schemas.microsoft.com/office/drawing/2014/main" id="{95713B93-CFB6-A34E-B267-3F603FEE2D13}"/>
              </a:ext>
            </a:extLst>
          </p:cNvPr>
          <p:cNvSpPr>
            <a:spLocks noGrp="1"/>
          </p:cNvSpPr>
          <p:nvPr>
            <p:ph type="sldNum" sz="quarter" idx="12"/>
          </p:nvPr>
        </p:nvSpPr>
        <p:spPr/>
        <p:txBody>
          <a:bodyPr/>
          <a:lstStyle/>
          <a:p>
            <a:fld id="{D90AFF93-45AE-CC4D-A56A-612CB3C1AB5C}" type="slidenum">
              <a:rPr lang="en-US" smtClean="0"/>
              <a:t>20</a:t>
            </a:fld>
            <a:endParaRPr lang="en-US"/>
          </a:p>
        </p:txBody>
      </p:sp>
    </p:spTree>
    <p:extLst>
      <p:ext uri="{BB962C8B-B14F-4D97-AF65-F5344CB8AC3E}">
        <p14:creationId xmlns:p14="http://schemas.microsoft.com/office/powerpoint/2010/main" val="20363299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D0E58E31-73C8-C341-AB74-86DF2EB67B87}"/>
              </a:ext>
            </a:extLst>
          </p:cNvPr>
          <p:cNvSpPr>
            <a:spLocks noGrp="1"/>
          </p:cNvSpPr>
          <p:nvPr>
            <p:ph type="sldNum" sz="quarter" idx="12"/>
          </p:nvPr>
        </p:nvSpPr>
        <p:spPr/>
        <p:txBody>
          <a:bodyPr/>
          <a:lstStyle/>
          <a:p>
            <a:fld id="{D90AFF93-45AE-CC4D-A56A-612CB3C1AB5C}" type="slidenum">
              <a:rPr lang="en-US" smtClean="0"/>
              <a:t>21</a:t>
            </a:fld>
            <a:endParaRPr lang="en-US"/>
          </a:p>
        </p:txBody>
      </p:sp>
      <p:sp>
        <p:nvSpPr>
          <p:cNvPr id="7" name="Subtitle 6">
            <a:extLst>
              <a:ext uri="{FF2B5EF4-FFF2-40B4-BE49-F238E27FC236}">
                <a16:creationId xmlns:a16="http://schemas.microsoft.com/office/drawing/2014/main" id="{6B95E747-3186-3A46-B86D-434D8608831B}"/>
              </a:ext>
            </a:extLst>
          </p:cNvPr>
          <p:cNvSpPr>
            <a:spLocks noGrp="1"/>
          </p:cNvSpPr>
          <p:nvPr>
            <p:ph type="subTitle" idx="1"/>
          </p:nvPr>
        </p:nvSpPr>
        <p:spPr/>
        <p:txBody>
          <a:bodyPr/>
          <a:lstStyle/>
          <a:p>
            <a:endParaRPr lang="en-GB" dirty="0"/>
          </a:p>
        </p:txBody>
      </p:sp>
      <p:sp>
        <p:nvSpPr>
          <p:cNvPr id="6" name="Title 5">
            <a:extLst>
              <a:ext uri="{FF2B5EF4-FFF2-40B4-BE49-F238E27FC236}">
                <a16:creationId xmlns:a16="http://schemas.microsoft.com/office/drawing/2014/main" id="{EB7B3FEF-FBC9-FD4E-B9CE-6E715735E026}"/>
              </a:ext>
            </a:extLst>
          </p:cNvPr>
          <p:cNvSpPr>
            <a:spLocks noGrp="1"/>
          </p:cNvSpPr>
          <p:nvPr>
            <p:ph type="ctrTitle"/>
          </p:nvPr>
        </p:nvSpPr>
        <p:spPr/>
        <p:txBody>
          <a:bodyPr/>
          <a:lstStyle/>
          <a:p>
            <a:r>
              <a:rPr lang="en-GB" dirty="0"/>
              <a:t>Any Questions?</a:t>
            </a:r>
          </a:p>
        </p:txBody>
      </p:sp>
    </p:spTree>
    <p:extLst>
      <p:ext uri="{BB962C8B-B14F-4D97-AF65-F5344CB8AC3E}">
        <p14:creationId xmlns:p14="http://schemas.microsoft.com/office/powerpoint/2010/main" val="2935588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BDC62-3B41-6248-B571-AF0C69D1A053}"/>
              </a:ext>
            </a:extLst>
          </p:cNvPr>
          <p:cNvSpPr>
            <a:spLocks noGrp="1"/>
          </p:cNvSpPr>
          <p:nvPr>
            <p:ph type="title"/>
          </p:nvPr>
        </p:nvSpPr>
        <p:spPr/>
        <p:txBody>
          <a:bodyPr/>
          <a:lstStyle/>
          <a:p>
            <a:r>
              <a:rPr lang="en-GB" dirty="0"/>
              <a:t>Overview</a:t>
            </a:r>
          </a:p>
        </p:txBody>
      </p:sp>
      <p:sp>
        <p:nvSpPr>
          <p:cNvPr id="3" name="Content Placeholder 2">
            <a:extLst>
              <a:ext uri="{FF2B5EF4-FFF2-40B4-BE49-F238E27FC236}">
                <a16:creationId xmlns:a16="http://schemas.microsoft.com/office/drawing/2014/main" id="{880E32B6-BC80-814D-81D4-9EFFDEF8DE90}"/>
              </a:ext>
            </a:extLst>
          </p:cNvPr>
          <p:cNvSpPr>
            <a:spLocks noGrp="1"/>
          </p:cNvSpPr>
          <p:nvPr>
            <p:ph idx="1"/>
          </p:nvPr>
        </p:nvSpPr>
        <p:spPr/>
        <p:txBody>
          <a:bodyPr/>
          <a:lstStyle/>
          <a:p>
            <a:r>
              <a:rPr lang="en-GB" dirty="0"/>
              <a:t>Refactoring</a:t>
            </a:r>
          </a:p>
          <a:p>
            <a:r>
              <a:rPr lang="en-GB" dirty="0"/>
              <a:t>When do the developers create the design in an Agile project?</a:t>
            </a:r>
          </a:p>
          <a:p>
            <a:r>
              <a:rPr lang="en-GB" dirty="0"/>
              <a:t>Designing to make it easier to test the software</a:t>
            </a:r>
          </a:p>
        </p:txBody>
      </p:sp>
      <p:sp>
        <p:nvSpPr>
          <p:cNvPr id="5" name="Slide Number Placeholder 4">
            <a:extLst>
              <a:ext uri="{FF2B5EF4-FFF2-40B4-BE49-F238E27FC236}">
                <a16:creationId xmlns:a16="http://schemas.microsoft.com/office/drawing/2014/main" id="{5892261F-F685-3246-8136-B59F1C2A5DFF}"/>
              </a:ext>
            </a:extLst>
          </p:cNvPr>
          <p:cNvSpPr>
            <a:spLocks noGrp="1"/>
          </p:cNvSpPr>
          <p:nvPr>
            <p:ph type="sldNum" sz="quarter" idx="12"/>
          </p:nvPr>
        </p:nvSpPr>
        <p:spPr/>
        <p:txBody>
          <a:bodyPr/>
          <a:lstStyle/>
          <a:p>
            <a:fld id="{D90AFF93-45AE-CC4D-A56A-612CB3C1AB5C}" type="slidenum">
              <a:rPr lang="en-US" smtClean="0"/>
              <a:t>3</a:t>
            </a:fld>
            <a:endParaRPr lang="en-US"/>
          </a:p>
        </p:txBody>
      </p:sp>
    </p:spTree>
    <p:extLst>
      <p:ext uri="{BB962C8B-B14F-4D97-AF65-F5344CB8AC3E}">
        <p14:creationId xmlns:p14="http://schemas.microsoft.com/office/powerpoint/2010/main" val="269963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81FF8363-EA71-3B4F-95CE-88CA3C0FA59B}" type="slidenum">
              <a:rPr lang="en-US" smtClean="0"/>
              <a:t>4</a:t>
            </a:fld>
            <a:endParaRPr lang="en-US"/>
          </a:p>
        </p:txBody>
      </p:sp>
      <p:sp>
        <p:nvSpPr>
          <p:cNvPr id="6" name="Oval 5"/>
          <p:cNvSpPr/>
          <p:nvPr/>
        </p:nvSpPr>
        <p:spPr>
          <a:xfrm>
            <a:off x="3719736" y="980728"/>
            <a:ext cx="1224136" cy="1224136"/>
          </a:xfrm>
          <a:prstGeom prst="ellipse">
            <a:avLst/>
          </a:prstGeom>
          <a:solidFill>
            <a:srgbClr val="FF0000"/>
          </a:solidFill>
        </p:spPr>
        <p:style>
          <a:lnRef idx="0">
            <a:schemeClr val="accent6"/>
          </a:lnRef>
          <a:fillRef idx="3">
            <a:schemeClr val="accent6"/>
          </a:fillRef>
          <a:effectRef idx="3">
            <a:schemeClr val="accent6"/>
          </a:effectRef>
          <a:fontRef idx="minor">
            <a:schemeClr val="lt1"/>
          </a:fontRef>
        </p:style>
        <p:txBody>
          <a:bodyPr anchor="ctr"/>
          <a:lstStyle/>
          <a:p>
            <a:pPr algn="ctr">
              <a:defRPr/>
            </a:pPr>
            <a:endParaRPr lang="en-US" dirty="0"/>
          </a:p>
        </p:txBody>
      </p:sp>
      <p:sp>
        <p:nvSpPr>
          <p:cNvPr id="7" name="Oval 6"/>
          <p:cNvSpPr/>
          <p:nvPr/>
        </p:nvSpPr>
        <p:spPr>
          <a:xfrm>
            <a:off x="3719513" y="4005263"/>
            <a:ext cx="1223962" cy="1223962"/>
          </a:xfrm>
          <a:prstGeom prst="ellipse">
            <a:avLst/>
          </a:prstGeom>
          <a:solidFill>
            <a:srgbClr val="FFC33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8" name="Oval 7"/>
          <p:cNvSpPr/>
          <p:nvPr/>
        </p:nvSpPr>
        <p:spPr>
          <a:xfrm>
            <a:off x="3719513" y="2492376"/>
            <a:ext cx="1223962" cy="1223963"/>
          </a:xfrm>
          <a:prstGeom prst="ellipse">
            <a:avLst/>
          </a:prstGeom>
          <a:solidFill>
            <a:srgbClr val="65D448"/>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9" name="TextBox 8"/>
          <p:cNvSpPr txBox="1">
            <a:spLocks noChangeArrowheads="1"/>
          </p:cNvSpPr>
          <p:nvPr/>
        </p:nvSpPr>
        <p:spPr bwMode="auto">
          <a:xfrm>
            <a:off x="5591175" y="1196976"/>
            <a:ext cx="1348446"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a:t>Red</a:t>
            </a:r>
            <a:endParaRPr lang="en-US" sz="1800"/>
          </a:p>
        </p:txBody>
      </p:sp>
      <p:sp>
        <p:nvSpPr>
          <p:cNvPr id="10" name="TextBox 9"/>
          <p:cNvSpPr txBox="1">
            <a:spLocks noChangeArrowheads="1"/>
          </p:cNvSpPr>
          <p:nvPr/>
        </p:nvSpPr>
        <p:spPr bwMode="auto">
          <a:xfrm>
            <a:off x="5591176" y="2565401"/>
            <a:ext cx="1965603"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a:t>Green</a:t>
            </a:r>
            <a:endParaRPr lang="en-US" sz="1800"/>
          </a:p>
        </p:txBody>
      </p:sp>
      <p:sp>
        <p:nvSpPr>
          <p:cNvPr id="11" name="TextBox 10"/>
          <p:cNvSpPr txBox="1">
            <a:spLocks noChangeArrowheads="1"/>
          </p:cNvSpPr>
          <p:nvPr/>
        </p:nvSpPr>
        <p:spPr bwMode="auto">
          <a:xfrm>
            <a:off x="5591175" y="4221164"/>
            <a:ext cx="2683748"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4800"/>
              <a:t>Refactor</a:t>
            </a:r>
            <a:endParaRPr lang="en-US" sz="1800"/>
          </a:p>
        </p:txBody>
      </p:sp>
    </p:spTree>
    <p:extLst>
      <p:ext uri="{BB962C8B-B14F-4D97-AF65-F5344CB8AC3E}">
        <p14:creationId xmlns:p14="http://schemas.microsoft.com/office/powerpoint/2010/main" val="1565429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5430178" cy="6858000"/>
          </a:xfrm>
          <a:prstGeom prst="rect">
            <a:avLst/>
          </a:prstGeom>
        </p:spPr>
      </p:pic>
      <p:sp>
        <p:nvSpPr>
          <p:cNvPr id="4" name="Content Placeholder 2"/>
          <p:cNvSpPr txBox="1">
            <a:spLocks/>
          </p:cNvSpPr>
          <p:nvPr/>
        </p:nvSpPr>
        <p:spPr>
          <a:xfrm>
            <a:off x="5738647" y="283779"/>
            <a:ext cx="6195849" cy="6353503"/>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3100" dirty="0"/>
              <a:t>“Refactoring is the process of changing a software system in such a way that it does not alter the external behavior of the code yet improves its internal structure. It is a disciplined way to clean up code that minimizes the chances of introducing bugs. In essence when you refactor you are improving the design of the code after it has been written.”</a:t>
            </a:r>
          </a:p>
          <a:p>
            <a:pPr marL="0" indent="0" algn="r">
              <a:buFont typeface="Arial"/>
              <a:buNone/>
            </a:pPr>
            <a:r>
              <a:rPr lang="en-US" sz="2100" dirty="0"/>
              <a:t>Martin Fowler, Refactoring. </a:t>
            </a:r>
            <a:r>
              <a:rPr lang="en-US" sz="2100" i="1" dirty="0"/>
              <a:t>Improving the design of existing code.</a:t>
            </a:r>
            <a:r>
              <a:rPr lang="en-US" sz="2100" dirty="0"/>
              <a:t> Addison Wesley, 1999</a:t>
            </a:r>
          </a:p>
        </p:txBody>
      </p:sp>
      <p:sp>
        <p:nvSpPr>
          <p:cNvPr id="5" name="TextBox 4"/>
          <p:cNvSpPr txBox="1"/>
          <p:nvPr/>
        </p:nvSpPr>
        <p:spPr>
          <a:xfrm>
            <a:off x="5596757" y="6211669"/>
            <a:ext cx="6479627" cy="646331"/>
          </a:xfrm>
          <a:prstGeom prst="rect">
            <a:avLst/>
          </a:prstGeom>
          <a:noFill/>
        </p:spPr>
        <p:txBody>
          <a:bodyPr wrap="square" rtlCol="0">
            <a:spAutoFit/>
          </a:bodyPr>
          <a:lstStyle/>
          <a:p>
            <a:r>
              <a:rPr lang="en-US" sz="1200" dirty="0"/>
              <a:t>Image source: </a:t>
            </a:r>
          </a:p>
          <a:p>
            <a:r>
              <a:rPr lang="en-US" sz="1200" dirty="0"/>
              <a:t>https://</a:t>
            </a:r>
            <a:r>
              <a:rPr lang="en-US" sz="1200" dirty="0" err="1"/>
              <a:t>commons.wikimedia.org</a:t>
            </a:r>
            <a:r>
              <a:rPr lang="en-US" sz="1200" dirty="0"/>
              <a:t>/wiki/File:Webysther_20150414193208_-_Martin_Fowler.jpg,  </a:t>
            </a:r>
            <a:br>
              <a:rPr lang="en-US" sz="1200" dirty="0"/>
            </a:br>
            <a:r>
              <a:rPr lang="en-US" sz="1200" dirty="0"/>
              <a:t>This file is licensed under the Creative Commons Attribution-Share Alike 4.0 International license.</a:t>
            </a:r>
          </a:p>
        </p:txBody>
      </p:sp>
      <p:sp>
        <p:nvSpPr>
          <p:cNvPr id="6" name="Slide Number Placeholder 5"/>
          <p:cNvSpPr>
            <a:spLocks noGrp="1"/>
          </p:cNvSpPr>
          <p:nvPr>
            <p:ph type="sldNum" sz="quarter" idx="12"/>
          </p:nvPr>
        </p:nvSpPr>
        <p:spPr/>
        <p:txBody>
          <a:bodyPr/>
          <a:lstStyle/>
          <a:p>
            <a:fld id="{D90AFF93-45AE-CC4D-A56A-612CB3C1AB5C}" type="slidenum">
              <a:rPr lang="en-US" smtClean="0"/>
              <a:t>5</a:t>
            </a:fld>
            <a:endParaRPr lang="en-US"/>
          </a:p>
        </p:txBody>
      </p:sp>
    </p:spTree>
    <p:extLst>
      <p:ext uri="{BB962C8B-B14F-4D97-AF65-F5344CB8AC3E}">
        <p14:creationId xmlns:p14="http://schemas.microsoft.com/office/powerpoint/2010/main" val="770548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5430178" cy="6858000"/>
          </a:xfrm>
          <a:prstGeom prst="rect">
            <a:avLst/>
          </a:prstGeom>
        </p:spPr>
      </p:pic>
      <p:sp>
        <p:nvSpPr>
          <p:cNvPr id="4" name="Content Placeholder 2"/>
          <p:cNvSpPr txBox="1">
            <a:spLocks/>
          </p:cNvSpPr>
          <p:nvPr/>
        </p:nvSpPr>
        <p:spPr>
          <a:xfrm>
            <a:off x="5738647" y="283779"/>
            <a:ext cx="6195849" cy="6353503"/>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3100" dirty="0"/>
              <a:t>“Refactoring is the process of </a:t>
            </a:r>
            <a:r>
              <a:rPr lang="en-US" sz="3100" b="1" dirty="0"/>
              <a:t>changing a software system</a:t>
            </a:r>
            <a:r>
              <a:rPr lang="en-US" sz="3100" dirty="0"/>
              <a:t> in such a way that it </a:t>
            </a:r>
            <a:r>
              <a:rPr lang="en-US" sz="3100" b="1" dirty="0"/>
              <a:t>does not alter the external behavior</a:t>
            </a:r>
            <a:r>
              <a:rPr lang="en-US" sz="3100" dirty="0"/>
              <a:t> of the code yet </a:t>
            </a:r>
            <a:r>
              <a:rPr lang="en-US" sz="3100" b="1" dirty="0"/>
              <a:t>improves its internal structure</a:t>
            </a:r>
            <a:r>
              <a:rPr lang="en-US" sz="3100" dirty="0"/>
              <a:t>. It is a </a:t>
            </a:r>
            <a:r>
              <a:rPr lang="en-US" sz="3100" b="1" dirty="0"/>
              <a:t>disciplined way </a:t>
            </a:r>
            <a:r>
              <a:rPr lang="en-US" sz="3100" dirty="0"/>
              <a:t>to clean up code that minimizes the chances of introducing bugs. In essence(</a:t>
            </a:r>
            <a:r>
              <a:rPr lang="zh-CN" altLang="en-US" sz="3100" dirty="0"/>
              <a:t>本质</a:t>
            </a:r>
            <a:r>
              <a:rPr lang="en-US" sz="3100" dirty="0"/>
              <a:t>) when you refactor you are </a:t>
            </a:r>
            <a:r>
              <a:rPr lang="en-US" sz="3100" b="1" dirty="0"/>
              <a:t>improving the design of the code after it has been written</a:t>
            </a:r>
            <a:r>
              <a:rPr lang="en-US" sz="3100" dirty="0"/>
              <a:t>.”</a:t>
            </a:r>
          </a:p>
          <a:p>
            <a:pPr marL="0" indent="0" algn="r">
              <a:buFont typeface="Arial"/>
              <a:buNone/>
            </a:pPr>
            <a:r>
              <a:rPr lang="en-US" sz="2100" dirty="0"/>
              <a:t>Martin Fowler, Refactoring. </a:t>
            </a:r>
            <a:r>
              <a:rPr lang="en-US" sz="2100" i="1" dirty="0"/>
              <a:t>Improving the design of existing code.</a:t>
            </a:r>
            <a:r>
              <a:rPr lang="en-US" sz="2100" dirty="0"/>
              <a:t> Addison Wesley, 1999</a:t>
            </a:r>
          </a:p>
        </p:txBody>
      </p:sp>
      <p:sp>
        <p:nvSpPr>
          <p:cNvPr id="5" name="TextBox 4"/>
          <p:cNvSpPr txBox="1"/>
          <p:nvPr/>
        </p:nvSpPr>
        <p:spPr>
          <a:xfrm>
            <a:off x="5596757" y="6211669"/>
            <a:ext cx="6479627" cy="646331"/>
          </a:xfrm>
          <a:prstGeom prst="rect">
            <a:avLst/>
          </a:prstGeom>
          <a:noFill/>
        </p:spPr>
        <p:txBody>
          <a:bodyPr wrap="square" rtlCol="0">
            <a:spAutoFit/>
          </a:bodyPr>
          <a:lstStyle/>
          <a:p>
            <a:r>
              <a:rPr lang="en-US" sz="1200" dirty="0"/>
              <a:t>Image source: </a:t>
            </a:r>
          </a:p>
          <a:p>
            <a:r>
              <a:rPr lang="en-US" sz="1200" dirty="0"/>
              <a:t>https://</a:t>
            </a:r>
            <a:r>
              <a:rPr lang="en-US" sz="1200" dirty="0" err="1"/>
              <a:t>commons.wikimedia.org</a:t>
            </a:r>
            <a:r>
              <a:rPr lang="en-US" sz="1200" dirty="0"/>
              <a:t>/wiki/File:Webysther_20150414193208_-_Martin_Fowler.jpg,  </a:t>
            </a:r>
            <a:br>
              <a:rPr lang="en-US" sz="1200" dirty="0"/>
            </a:br>
            <a:r>
              <a:rPr lang="en-US" sz="1200" dirty="0"/>
              <a:t>This file is licensed under the Creative Commons Attribution-Share Alike 4.0 International license.</a:t>
            </a:r>
          </a:p>
        </p:txBody>
      </p:sp>
      <p:sp>
        <p:nvSpPr>
          <p:cNvPr id="6" name="Slide Number Placeholder 5"/>
          <p:cNvSpPr>
            <a:spLocks noGrp="1"/>
          </p:cNvSpPr>
          <p:nvPr>
            <p:ph type="sldNum" sz="quarter" idx="12"/>
          </p:nvPr>
        </p:nvSpPr>
        <p:spPr/>
        <p:txBody>
          <a:bodyPr/>
          <a:lstStyle/>
          <a:p>
            <a:fld id="{D90AFF93-45AE-CC4D-A56A-612CB3C1AB5C}" type="slidenum">
              <a:rPr lang="en-US" smtClean="0"/>
              <a:t>6</a:t>
            </a:fld>
            <a:endParaRPr lang="en-US"/>
          </a:p>
        </p:txBody>
      </p:sp>
    </p:spTree>
    <p:extLst>
      <p:ext uri="{BB962C8B-B14F-4D97-AF65-F5344CB8AC3E}">
        <p14:creationId xmlns:p14="http://schemas.microsoft.com/office/powerpoint/2010/main" val="1274516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982133" y="722489"/>
            <a:ext cx="10306756" cy="4718755"/>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4800" dirty="0"/>
              <a:t>“I am not a great programmer. I am a good programmer with great habits.”</a:t>
            </a:r>
          </a:p>
          <a:p>
            <a:pPr marL="0" indent="0">
              <a:buFont typeface="Arial"/>
              <a:buNone/>
            </a:pPr>
            <a:endParaRPr lang="en-US" sz="4000" dirty="0"/>
          </a:p>
          <a:p>
            <a:pPr marL="0" indent="0">
              <a:buFont typeface="Arial"/>
              <a:buNone/>
            </a:pPr>
            <a:r>
              <a:rPr lang="en-US" sz="3200" dirty="0"/>
              <a:t>Kent Beck, quoted in </a:t>
            </a:r>
            <a:r>
              <a:rPr lang="en-US" sz="3200" i="1" dirty="0"/>
              <a:t>Refactoring. Improving the Design of Existing Code</a:t>
            </a:r>
            <a:r>
              <a:rPr lang="en-US" sz="3200" dirty="0"/>
              <a:t>. </a:t>
            </a:r>
          </a:p>
        </p:txBody>
      </p:sp>
      <p:sp>
        <p:nvSpPr>
          <p:cNvPr id="4" name="Slide Number Placeholder 3"/>
          <p:cNvSpPr>
            <a:spLocks noGrp="1"/>
          </p:cNvSpPr>
          <p:nvPr>
            <p:ph type="sldNum" sz="quarter" idx="12"/>
          </p:nvPr>
        </p:nvSpPr>
        <p:spPr/>
        <p:txBody>
          <a:bodyPr/>
          <a:lstStyle/>
          <a:p>
            <a:fld id="{D90AFF93-45AE-CC4D-A56A-612CB3C1AB5C}" type="slidenum">
              <a:rPr lang="en-US" smtClean="0"/>
              <a:t>7</a:t>
            </a:fld>
            <a:endParaRPr lang="en-US"/>
          </a:p>
        </p:txBody>
      </p:sp>
    </p:spTree>
    <p:extLst>
      <p:ext uri="{BB962C8B-B14F-4D97-AF65-F5344CB8AC3E}">
        <p14:creationId xmlns:p14="http://schemas.microsoft.com/office/powerpoint/2010/main" val="21010566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120768" y="36693"/>
            <a:ext cx="8229600" cy="1143000"/>
          </a:xfrm>
        </p:spPr>
        <p:txBody>
          <a:bodyPr/>
          <a:lstStyle/>
          <a:p>
            <a:pPr>
              <a:defRPr/>
            </a:pPr>
            <a:r>
              <a:rPr lang="en-US" dirty="0">
                <a:ea typeface="+mj-ea"/>
              </a:rPr>
              <a:t>Example Outline</a:t>
            </a:r>
          </a:p>
        </p:txBody>
      </p:sp>
      <p:sp>
        <p:nvSpPr>
          <p:cNvPr id="4098" name="Content Placeholder 2"/>
          <p:cNvSpPr>
            <a:spLocks noGrp="1"/>
          </p:cNvSpPr>
          <p:nvPr>
            <p:ph idx="1"/>
          </p:nvPr>
        </p:nvSpPr>
        <p:spPr>
          <a:xfrm>
            <a:off x="3804770" y="335149"/>
            <a:ext cx="8778180" cy="546087"/>
          </a:xfrm>
        </p:spPr>
        <p:txBody>
          <a:bodyPr/>
          <a:lstStyle/>
          <a:p>
            <a:pPr marL="0" indent="0" algn="ctr">
              <a:buNone/>
            </a:pPr>
            <a:r>
              <a:rPr lang="en-US" sz="2800" dirty="0"/>
              <a:t>Use refactoring to modify the Movie rental example.</a:t>
            </a:r>
          </a:p>
        </p:txBody>
      </p:sp>
      <p:sp>
        <p:nvSpPr>
          <p:cNvPr id="4100" name="Slide Number Placeholder 4"/>
          <p:cNvSpPr>
            <a:spLocks noGrp="1"/>
          </p:cNvSpPr>
          <p:nvPr>
            <p:ph type="sldNum" sz="quarter" idx="10"/>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Times New Roman" charset="0"/>
                <a:ea typeface="ＭＳ Ｐゴシック" charset="0"/>
                <a:cs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22D80440-D055-1447-BF23-66867DFC5FD8}" type="slidenum">
              <a:rPr lang="en-GB" sz="1400">
                <a:solidFill>
                  <a:srgbClr val="000000"/>
                </a:solidFill>
              </a:rPr>
              <a:pPr eaLnBrk="1" hangingPunct="1"/>
              <a:t>8</a:t>
            </a:fld>
            <a:endParaRPr lang="en-GB" sz="1400">
              <a:solidFill>
                <a:srgbClr val="000000"/>
              </a:solidFill>
            </a:endParaRPr>
          </a:p>
        </p:txBody>
      </p:sp>
      <p:pic>
        <p:nvPicPr>
          <p:cNvPr id="4101" name="Picture 5"/>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1055893" y="1010642"/>
            <a:ext cx="10078271" cy="5697540"/>
          </a:xfrm>
          <a:prstGeom prst="rect">
            <a:avLst/>
          </a:prstGeom>
          <a:noFill/>
          <a:ln>
            <a:noFill/>
          </a:ln>
          <a:effectLst>
            <a:outerShdw blurRad="50800" dist="38100" dir="5400000" algn="t" rotWithShape="0">
              <a:prstClr val="black">
                <a:alpha val="40000"/>
              </a:prst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000052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9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9"/>
                                          </p:stCondLst>
                                        </p:cTn>
                                        <p:tgtEl>
                                          <p:spTgt spid="4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0363" y="13895"/>
            <a:ext cx="9710781" cy="1143000"/>
          </a:xfrm>
        </p:spPr>
        <p:txBody>
          <a:bodyPr/>
          <a:lstStyle/>
          <a:p>
            <a:r>
              <a:rPr lang="en-US" dirty="0"/>
              <a:t>Refactoring steps</a:t>
            </a:r>
          </a:p>
        </p:txBody>
      </p:sp>
      <p:sp>
        <p:nvSpPr>
          <p:cNvPr id="3" name="Content Placeholder 2"/>
          <p:cNvSpPr>
            <a:spLocks noGrp="1"/>
          </p:cNvSpPr>
          <p:nvPr>
            <p:ph idx="1"/>
          </p:nvPr>
        </p:nvSpPr>
        <p:spPr>
          <a:xfrm>
            <a:off x="510363" y="1196753"/>
            <a:ext cx="9710781" cy="4525963"/>
          </a:xfrm>
        </p:spPr>
        <p:txBody>
          <a:bodyPr/>
          <a:lstStyle/>
          <a:p>
            <a:r>
              <a:rPr lang="en-US" sz="2800" dirty="0"/>
              <a:t>The example uses the following </a:t>
            </a:r>
            <a:r>
              <a:rPr lang="en-US" sz="2800" dirty="0" err="1"/>
              <a:t>Refactorings</a:t>
            </a:r>
            <a:r>
              <a:rPr lang="en-US" sz="2800" dirty="0"/>
              <a:t>:</a:t>
            </a:r>
          </a:p>
          <a:p>
            <a:pPr lvl="1"/>
            <a:r>
              <a:rPr lang="en-US" sz="2400" dirty="0"/>
              <a:t>Extract Method</a:t>
            </a:r>
          </a:p>
          <a:p>
            <a:pPr lvl="1"/>
            <a:r>
              <a:rPr lang="en-US" sz="2400" dirty="0"/>
              <a:t>Move Method</a:t>
            </a:r>
          </a:p>
          <a:p>
            <a:pPr lvl="1"/>
            <a:r>
              <a:rPr lang="en-US" sz="2400" dirty="0"/>
              <a:t>Replace Temp with Query</a:t>
            </a:r>
          </a:p>
          <a:p>
            <a:r>
              <a:rPr lang="en-US" sz="2800" dirty="0"/>
              <a:t>Full details are in the book, and a summary is available online: </a:t>
            </a:r>
          </a:p>
          <a:p>
            <a:pPr lvl="1"/>
            <a:r>
              <a:rPr lang="en-US" sz="2400" dirty="0">
                <a:hlinkClick r:id="rId3"/>
              </a:rPr>
              <a:t>http://refactoring.com/catalog/</a:t>
            </a:r>
            <a:endParaRPr lang="en-US" sz="2400" dirty="0"/>
          </a:p>
        </p:txBody>
      </p:sp>
      <p:sp>
        <p:nvSpPr>
          <p:cNvPr id="5" name="Slide Number Placeholder 4"/>
          <p:cNvSpPr>
            <a:spLocks noGrp="1"/>
          </p:cNvSpPr>
          <p:nvPr>
            <p:ph type="sldNum" sz="quarter" idx="12"/>
          </p:nvPr>
        </p:nvSpPr>
        <p:spPr/>
        <p:txBody>
          <a:bodyPr/>
          <a:lstStyle/>
          <a:p>
            <a:fld id="{D90AFF93-45AE-CC4D-A56A-612CB3C1AB5C}" type="slidenum">
              <a:rPr lang="en-US" smtClean="0"/>
              <a:t>9</a:t>
            </a:fld>
            <a:endParaRPr lang="en-US"/>
          </a:p>
        </p:txBody>
      </p:sp>
    </p:spTree>
    <p:extLst>
      <p:ext uri="{BB962C8B-B14F-4D97-AF65-F5344CB8AC3E}">
        <p14:creationId xmlns:p14="http://schemas.microsoft.com/office/powerpoint/2010/main" val="4510542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lideTemplate" id="{152554A7-787E-AD44-B073-DFEA633F6A56}" vid="{58114130-8BE6-0D42-A791-7ADB79B59FE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SlideTemplate</Template>
  <TotalTime>3413</TotalTime>
  <Words>1573</Words>
  <Application>Microsoft Office PowerPoint</Application>
  <PresentationFormat>宽屏</PresentationFormat>
  <Paragraphs>147</Paragraphs>
  <Slides>21</Slides>
  <Notes>8</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21</vt:i4>
      </vt:variant>
    </vt:vector>
  </HeadingPairs>
  <TitlesOfParts>
    <vt:vector size="26" baseType="lpstr">
      <vt:lpstr>Arial</vt:lpstr>
      <vt:lpstr>Calibri</vt:lpstr>
      <vt:lpstr>Calibri Light</vt:lpstr>
      <vt:lpstr>Times New Roman</vt:lpstr>
      <vt:lpstr>Office Theme</vt:lpstr>
      <vt:lpstr>Design, Testing and Agile</vt:lpstr>
      <vt:lpstr>Design issues</vt:lpstr>
      <vt:lpstr>Overview</vt:lpstr>
      <vt:lpstr>PowerPoint 演示文稿</vt:lpstr>
      <vt:lpstr>PowerPoint 演示文稿</vt:lpstr>
      <vt:lpstr>PowerPoint 演示文稿</vt:lpstr>
      <vt:lpstr>PowerPoint 演示文稿</vt:lpstr>
      <vt:lpstr>Example Outline</vt:lpstr>
      <vt:lpstr>Refactoring steps</vt:lpstr>
      <vt:lpstr>PowerPoint 演示文稿</vt:lpstr>
      <vt:lpstr>PowerPoint 演示文稿</vt:lpstr>
      <vt:lpstr>PowerPoint 演示文稿</vt:lpstr>
      <vt:lpstr>Is TDD really about analysis and design?</vt:lpstr>
      <vt:lpstr>Is TDD really about analysis and design?</vt:lpstr>
      <vt:lpstr>When do the developers create the design in an Agile project?</vt:lpstr>
      <vt:lpstr>When do the developers create the design in an Agile project?</vt:lpstr>
      <vt:lpstr>Manifesto for Agile Software Development</vt:lpstr>
      <vt:lpstr>Designing to make it easier to test the software</vt:lpstr>
      <vt:lpstr>Designing to make it easier to test the software</vt:lpstr>
      <vt:lpstr>Design, Testing and Agile</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Neil Taylor [nst]</dc:creator>
  <cp:lastModifiedBy>泠然 杨</cp:lastModifiedBy>
  <cp:revision>50</cp:revision>
  <cp:lastPrinted>2018-09-20T09:05:30Z</cp:lastPrinted>
  <dcterms:created xsi:type="dcterms:W3CDTF">2016-04-09T00:59:08Z</dcterms:created>
  <dcterms:modified xsi:type="dcterms:W3CDTF">2019-12-08T12:19:39Z</dcterms:modified>
</cp:coreProperties>
</file>

<file path=docProps/thumbnail.jpeg>
</file>